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68" r:id="rId5"/>
    <p:sldId id="269" r:id="rId6"/>
    <p:sldId id="270" r:id="rId7"/>
    <p:sldId id="275" r:id="rId8"/>
    <p:sldId id="277" r:id="rId9"/>
    <p:sldId id="276" r:id="rId10"/>
    <p:sldId id="278" r:id="rId11"/>
    <p:sldId id="280" r:id="rId12"/>
    <p:sldId id="281" r:id="rId13"/>
    <p:sldId id="272" r:id="rId14"/>
    <p:sldId id="273" r:id="rId15"/>
    <p:sldId id="282" r:id="rId16"/>
    <p:sldId id="283" r:id="rId17"/>
    <p:sldId id="26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2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0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6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3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972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20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9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03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54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5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BB579-0A34-42DC-8AC9-9449CCBDF823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16E16-F080-4F68-B74D-D51D7F8C7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5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7874" y="1979939"/>
            <a:ext cx="9135292" cy="236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Семинар-практикум</a:t>
            </a:r>
            <a:endParaRPr lang="ru-RU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теме:</a:t>
            </a:r>
            <a:endParaRPr lang="ru-RU" sz="28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«Организация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по ранней профориентации в дошкольной образовательной организации в формате «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Beby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7806" y="154530"/>
            <a:ext cx="7846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детский сад комбинированного вида № 9 г. Амурска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Амурского муниципального района </a:t>
            </a: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Хабаровского края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mc.eduirk.ru/media/k2/items/cache/c3d592713db2726f26fdbd4e019aaf63_X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211" y="0"/>
            <a:ext cx="2743789" cy="272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" y="82269"/>
            <a:ext cx="2052736" cy="2052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38606" y="5394271"/>
            <a:ext cx="3509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Петрухина Ульяна Викторовна,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зам. зав. по ВОП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9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лассификация профессий. Типы профессий - презентация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0"/>
            <a:ext cx="11591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48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76" y="170881"/>
            <a:ext cx="2416362" cy="3804838"/>
          </a:xfrm>
          <a:prstGeom prst="rect">
            <a:avLst/>
          </a:prstGeom>
        </p:spPr>
      </p:pic>
      <p:pic>
        <p:nvPicPr>
          <p:cNvPr id="3076" name="Picture 4" descr="Татьяна Шорыгина - Профессии. Какие они? Книга для воспитателей, гувернеров и родителей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40" y="170881"/>
            <a:ext cx="2637323" cy="38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Елена Алябьева - Поиграем в профессии. Книга 1. Занятия, игры, беседы с детьми 5-7 л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17" y="-36855"/>
            <a:ext cx="2870081" cy="41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играем в профессии. Книга 2. Занятия, игры, беседы с детьми 5-7 ле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47" y="2687658"/>
            <a:ext cx="2804315" cy="40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равственно-трудовое воспитание в детском саду. Для работы с детьми 3-7 лет. Пособие для педагогов дошкольных учреждени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11" y="940526"/>
            <a:ext cx="3236605" cy="4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упить книгу Сюжетно-ролевые игры для детей дошкольного возраста. - Издание  9-е Краснощекова Н.В. и читать онлай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58" y="2890278"/>
            <a:ext cx="2516458" cy="38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391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424" y="157330"/>
            <a:ext cx="1180882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</a:rPr>
              <a:t>«Считаете </a:t>
            </a:r>
            <a:r>
              <a:rPr lang="ru-RU" sz="2000" b="1" dirty="0">
                <a:solidFill>
                  <a:prstClr val="black"/>
                </a:solidFill>
              </a:rPr>
              <a:t>ли вы необходимым проводить в ДОУ работу по ранней профориентации дошкольников</a:t>
            </a:r>
            <a:r>
              <a:rPr lang="ru-RU" sz="2000" b="1" dirty="0" smtClean="0">
                <a:solidFill>
                  <a:prstClr val="black"/>
                </a:solidFill>
              </a:rPr>
              <a:t>?»</a:t>
            </a:r>
          </a:p>
          <a:p>
            <a:pPr marL="342900" indent="-342900" algn="just">
              <a:buFontTx/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2</a:t>
            </a:r>
            <a:r>
              <a:rPr lang="ru-RU" sz="2000" b="1" dirty="0">
                <a:solidFill>
                  <a:prstClr val="black"/>
                </a:solidFill>
              </a:rPr>
              <a:t>. Как вы считаете, ранняя профориентация поможет ребенку в дальнейшем в выборе профессий</a:t>
            </a:r>
            <a:r>
              <a:rPr lang="ru-RU" sz="2000" b="1" dirty="0" smtClean="0">
                <a:solidFill>
                  <a:prstClr val="black"/>
                </a:solidFill>
              </a:rPr>
              <a:t>?</a:t>
            </a:r>
          </a:p>
          <a:p>
            <a:pPr algn="just"/>
            <a:endParaRPr lang="ru-RU" sz="2000" b="1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3</a:t>
            </a:r>
            <a:r>
              <a:rPr lang="ru-RU" sz="2000" b="1" dirty="0">
                <a:solidFill>
                  <a:prstClr val="black"/>
                </a:solidFill>
              </a:rPr>
              <a:t>. Ведете ли вы беседы с ребенком  о профессиях взрослых?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algn="just"/>
            <a:endParaRPr lang="ru-RU" sz="2000" b="1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4</a:t>
            </a:r>
            <a:r>
              <a:rPr lang="ru-RU" sz="2000" b="1" dirty="0">
                <a:solidFill>
                  <a:prstClr val="black"/>
                </a:solidFill>
              </a:rPr>
              <a:t>. Разговариваете ли вы с ребенком дома о том, кем вы работаете</a:t>
            </a:r>
            <a:r>
              <a:rPr lang="ru-RU" sz="2000" b="1" dirty="0" smtClean="0">
                <a:solidFill>
                  <a:prstClr val="black"/>
                </a:solidFill>
              </a:rPr>
              <a:t>?</a:t>
            </a:r>
          </a:p>
          <a:p>
            <a:pPr algn="just"/>
            <a:endParaRPr lang="ru-RU" sz="2000" b="1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5</a:t>
            </a:r>
            <a:r>
              <a:rPr lang="ru-RU" sz="2000" b="1" dirty="0">
                <a:solidFill>
                  <a:prstClr val="black"/>
                </a:solidFill>
              </a:rPr>
              <a:t>. С какими, на ваш взгляд, профессиями необходимо знакомить детей в ДОУ?: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</a:rPr>
              <a:t>- врач – 23/ 24%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</a:rPr>
              <a:t>- со всеми согласно возрасту – 23/24%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</a:rPr>
              <a:t>- учитель – 16/ 17%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</a:rPr>
              <a:t>- повар – 14/ 15%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solidFill>
                  <a:prstClr val="black"/>
                </a:solidFill>
              </a:rPr>
              <a:t>пожарный </a:t>
            </a:r>
            <a:r>
              <a:rPr lang="ru-RU" sz="2000" dirty="0">
                <a:solidFill>
                  <a:prstClr val="black"/>
                </a:solidFill>
              </a:rPr>
              <a:t>– 13/ 14</a:t>
            </a:r>
            <a:r>
              <a:rPr lang="ru-RU" sz="2000" dirty="0" smtClean="0">
                <a:solidFill>
                  <a:prstClr val="black"/>
                </a:solidFill>
              </a:rPr>
              <a:t>%</a:t>
            </a:r>
          </a:p>
          <a:p>
            <a:pPr marL="285750" indent="-285750" algn="just">
              <a:buFontTx/>
              <a:buChar char="-"/>
            </a:pPr>
            <a:endParaRPr lang="ru-RU" sz="2000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>
                <a:solidFill>
                  <a:prstClr val="black"/>
                </a:solidFill>
              </a:rPr>
              <a:t>6. Готовы ли вы сотрудничать с ДОУ по ранней профориентации детей дошкольного </a:t>
            </a:r>
            <a:r>
              <a:rPr lang="ru-RU" sz="2000" b="1" dirty="0" smtClean="0">
                <a:solidFill>
                  <a:prstClr val="black"/>
                </a:solidFill>
              </a:rPr>
              <a:t>возраста</a:t>
            </a:r>
          </a:p>
          <a:p>
            <a:pPr algn="just"/>
            <a:endParaRPr lang="ru-RU" sz="2000" b="1" dirty="0">
              <a:solidFill>
                <a:prstClr val="black"/>
              </a:solidFill>
            </a:endParaRPr>
          </a:p>
          <a:p>
            <a:pPr algn="just"/>
            <a:endParaRPr lang="ru-RU" sz="2000" b="1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7</a:t>
            </a:r>
            <a:r>
              <a:rPr lang="ru-RU" sz="2000" b="1" dirty="0">
                <a:solidFill>
                  <a:prstClr val="black"/>
                </a:solidFill>
              </a:rPr>
              <a:t>. Какую помощь в реализации данного направления в ДОУ вы можете предложить</a:t>
            </a:r>
            <a:r>
              <a:rPr lang="ru-RU" sz="2000" b="1" dirty="0" smtClean="0">
                <a:solidFill>
                  <a:prstClr val="black"/>
                </a:solidFill>
              </a:rPr>
              <a:t>?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87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040" y="0"/>
            <a:ext cx="721940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Педагогические технологии ранней профориентации в дошкольном образовании</a:t>
            </a: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8" y="685059"/>
            <a:ext cx="3648892" cy="3802816"/>
          </a:xfrm>
          <a:prstGeom prst="rect">
            <a:avLst/>
          </a:prstGeom>
        </p:spPr>
      </p:pic>
      <p:pic>
        <p:nvPicPr>
          <p:cNvPr id="1028" name="Picture 4" descr="Отчёт о проведении проекта в старшей группе «Знакомство с профессией  продавца». Воспитателям детских садов, школьным учителям и педагогам -  Маам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410" y="713086"/>
            <a:ext cx="6044250" cy="27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7518" y="406384"/>
            <a:ext cx="2967989" cy="5573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Технология макетирования</a:t>
            </a:r>
            <a:endParaRPr lang="ru-RU" b="1" dirty="0">
              <a:solidFill>
                <a:prstClr val="white"/>
              </a:solidFill>
            </a:endParaRPr>
          </a:p>
        </p:txBody>
      </p:sp>
      <p:pic>
        <p:nvPicPr>
          <p:cNvPr id="1030" name="Picture 6" descr="Мини-музей «Все профессии важны, все профессии нужны». Воспитателям детских  садов, школьным учителям и педагогам - Маам.р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0"/>
          <a:stretch/>
        </p:blipFill>
        <p:spPr bwMode="auto">
          <a:xfrm>
            <a:off x="7792413" y="3393064"/>
            <a:ext cx="4157488" cy="297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792" y="3349671"/>
            <a:ext cx="3404157" cy="34041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1881" y="4690198"/>
            <a:ext cx="3768246" cy="452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Проектные технологии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83645" y="3045031"/>
            <a:ext cx="3768246" cy="452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Игровые технологии 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7984" y="6003892"/>
            <a:ext cx="3768246" cy="4528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Цифровые технологии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51985" y="5309513"/>
            <a:ext cx="2670110" cy="5279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Технология музея</a:t>
            </a:r>
            <a:endParaRPr lang="ru-RU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2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223" y="176734"/>
            <a:ext cx="1092054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Профессиональная ориентация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система мероприятий, направленных на выявление личностных особенностей, интересов и способностей у каждого человека для оказания ему помощи в разумном выборе профессии, наиболее соответствующих его индивидуальным возможностям.</a:t>
            </a:r>
            <a:endParaRPr lang="ru-RU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674" y="1626742"/>
            <a:ext cx="11425645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BabySkills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чемпионат рабочих профессий для дошкольников, созданный по мотивам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 Омске впервые прошел Чемпионат рабочих профессий «Baby Skills – Omsk»  среди воспитанников детских сад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94" y="2048985"/>
            <a:ext cx="4165095" cy="234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21" y="3370217"/>
            <a:ext cx="3799661" cy="2808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66" y="4206240"/>
            <a:ext cx="3572859" cy="2377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674" y="2399111"/>
            <a:ext cx="4093415" cy="45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(от англ. </a:t>
            </a:r>
            <a:r>
              <a:rPr lang="ru-RU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«умения»), международная некоммерческая ассоциация, целью которой является повышение статуса и стандартов профессиональной подготовки и квалификации, популяризация рабочих профессий через проведение международных соревнований по всему миру. Основана в 1946 году[1][2][3]. На сегодняшний день в деятельности организации принимают участие 80 стран, в том числе и Россия.  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7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3" y="0"/>
            <a:ext cx="3686992" cy="4915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61" y="209004"/>
            <a:ext cx="4624251" cy="3468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8"/>
          <a:stretch/>
        </p:blipFill>
        <p:spPr>
          <a:xfrm>
            <a:off x="4004423" y="3776080"/>
            <a:ext cx="2803721" cy="3081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92" y="148043"/>
            <a:ext cx="3446305" cy="45950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77" y="3614058"/>
            <a:ext cx="2447364" cy="3263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5" y="4392117"/>
            <a:ext cx="1734664" cy="23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08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793" y="153629"/>
            <a:ext cx="9283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Процедура </a:t>
            </a:r>
            <a:r>
              <a:rPr lang="ru-RU" b="1" dirty="0"/>
              <a:t>выбора детьми той или иной практики определенной профессии.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81745" y="3924982"/>
            <a:ext cx="1645921" cy="1767840"/>
          </a:xfrm>
          <a:prstGeom prst="rect">
            <a:avLst/>
          </a:prstGeom>
          <a:blipFill>
            <a:blip r:embed="rId2"/>
            <a:srcRect/>
            <a:stretch>
              <a:fillRect l="-923" r="-2648"/>
            </a:stretch>
          </a:blip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53645" y="981739"/>
            <a:ext cx="1881051" cy="2264229"/>
          </a:xfrm>
          <a:prstGeom prst="rect">
            <a:avLst/>
          </a:prstGeom>
          <a:blipFill>
            <a:blip r:embed="rId3"/>
            <a:srcRect/>
            <a:stretch>
              <a:fillRect l="-16030" r="-18268"/>
            </a:stretch>
          </a:blip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65921" y="4000839"/>
            <a:ext cx="1445622" cy="1767840"/>
          </a:xfrm>
          <a:prstGeom prst="rect">
            <a:avLst/>
          </a:prstGeom>
          <a:blipFill>
            <a:blip r:embed="rId4"/>
            <a:srcRect/>
            <a:stretch>
              <a:fillRect l="-29448" r="-28547"/>
            </a:stretch>
          </a:blip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7286" t="23238" r="37858" b="15809"/>
          <a:stretch/>
        </p:blipFill>
        <p:spPr>
          <a:xfrm>
            <a:off x="275601" y="941354"/>
            <a:ext cx="3722317" cy="513423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435217" y="4774403"/>
            <a:ext cx="444137" cy="426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743302" y="3372115"/>
            <a:ext cx="444137" cy="426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87439" y="5945116"/>
            <a:ext cx="444137" cy="426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276008" y="4976199"/>
            <a:ext cx="444137" cy="426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512627" y="1578277"/>
            <a:ext cx="444137" cy="4267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418220" y="2163928"/>
            <a:ext cx="444137" cy="4267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572101" y="538990"/>
            <a:ext cx="444137" cy="4267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09508" y="1141046"/>
            <a:ext cx="444137" cy="4267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512626" y="4514645"/>
            <a:ext cx="444137" cy="4267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890068" y="4976199"/>
            <a:ext cx="444137" cy="4267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859590" y="4000839"/>
            <a:ext cx="444137" cy="4267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766663" y="3408657"/>
            <a:ext cx="444137" cy="4267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50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2440" y="77038"/>
            <a:ext cx="4048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этап. Практический (основной)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61745" y="107816"/>
            <a:ext cx="2705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– декабрь  2022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65" y="477148"/>
            <a:ext cx="2634888" cy="3513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9" y="3723684"/>
            <a:ext cx="4711354" cy="22879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7720911" y="4359664"/>
            <a:ext cx="4275036" cy="2242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65"/>
          <a:stretch/>
        </p:blipFill>
        <p:spPr>
          <a:xfrm>
            <a:off x="6654391" y="621717"/>
            <a:ext cx="2589352" cy="29540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5"/>
          <a:stretch/>
        </p:blipFill>
        <p:spPr>
          <a:xfrm>
            <a:off x="4974884" y="3362427"/>
            <a:ext cx="2457128" cy="34084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5"/>
          <a:stretch/>
        </p:blipFill>
        <p:spPr>
          <a:xfrm>
            <a:off x="205466" y="170726"/>
            <a:ext cx="3086374" cy="34083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8"/>
          <a:stretch/>
        </p:blipFill>
        <p:spPr>
          <a:xfrm>
            <a:off x="2933830" y="621717"/>
            <a:ext cx="3673894" cy="206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71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39" y="197343"/>
            <a:ext cx="6120285" cy="60493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31724" y="747488"/>
            <a:ext cx="4528459" cy="2640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i="1" dirty="0"/>
              <a:t>Не профессия</a:t>
            </a:r>
          </a:p>
          <a:p>
            <a:pPr algn="r"/>
            <a:r>
              <a:rPr lang="ru-RU" sz="3200" b="1" i="1" dirty="0"/>
              <a:t>выбирает человека,</a:t>
            </a:r>
          </a:p>
          <a:p>
            <a:pPr algn="r"/>
            <a:r>
              <a:rPr lang="ru-RU" sz="3200" b="1" i="1" dirty="0"/>
              <a:t>а человек профессию.</a:t>
            </a:r>
          </a:p>
          <a:p>
            <a:pPr algn="r"/>
            <a:endParaRPr lang="ru-RU" sz="3200" b="1" dirty="0" smtClean="0"/>
          </a:p>
          <a:p>
            <a:pPr algn="r"/>
            <a:r>
              <a:rPr lang="ru-RU" sz="3200" b="1" dirty="0" smtClean="0"/>
              <a:t>Сократ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4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58" y="830890"/>
            <a:ext cx="11843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1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r>
              <a:rPr lang="ru-RU" sz="2400" dirty="0" smtClean="0"/>
              <a:t> </a:t>
            </a:r>
            <a:r>
              <a:rPr lang="ru-RU" sz="2400" b="1" dirty="0" smtClean="0"/>
              <a:t>«…общее образование </a:t>
            </a:r>
            <a:r>
              <a:rPr lang="ru-RU" sz="2400" b="1" dirty="0"/>
              <a:t>направлено на развитие личности, </a:t>
            </a:r>
            <a:r>
              <a:rPr lang="ru-RU" sz="2400" b="1" dirty="0" smtClean="0"/>
              <a:t>приобретение в </a:t>
            </a:r>
            <a:r>
              <a:rPr lang="ru-RU" sz="2400" b="1" dirty="0"/>
              <a:t>процессе </a:t>
            </a:r>
            <a:r>
              <a:rPr lang="ru-RU" sz="2400" b="1" dirty="0" smtClean="0"/>
              <a:t>освоения общеобразовательных </a:t>
            </a:r>
            <a:r>
              <a:rPr lang="ru-RU" sz="2400" b="1" dirty="0"/>
              <a:t>программ знаний </a:t>
            </a:r>
            <a:r>
              <a:rPr lang="ru-RU" sz="2400" b="1" dirty="0" smtClean="0"/>
              <a:t>умений </a:t>
            </a:r>
            <a:r>
              <a:rPr lang="ru-RU" sz="2400" b="1" dirty="0"/>
              <a:t>и навыков и формирование компетенций, необходимых </a:t>
            </a:r>
            <a:r>
              <a:rPr lang="ru-RU" sz="2400" b="1" dirty="0" smtClean="0"/>
              <a:t>для жизни </a:t>
            </a:r>
            <a:r>
              <a:rPr lang="ru-RU" sz="2400" b="1" dirty="0"/>
              <a:t>человека в обществе, осознанного выбора профессии и </a:t>
            </a:r>
            <a:r>
              <a:rPr lang="ru-RU" sz="2400" b="1" dirty="0" smtClean="0"/>
              <a:t>получение </a:t>
            </a:r>
            <a:r>
              <a:rPr lang="ru-RU" sz="2400" b="1" dirty="0"/>
              <a:t>профессионального </a:t>
            </a:r>
            <a:r>
              <a:rPr lang="ru-RU" sz="2400" b="1" dirty="0" smtClean="0"/>
              <a:t>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4846" y="108608"/>
            <a:ext cx="9649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 каким нормативным документам относятся следующие положения?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1258" y="3791832"/>
            <a:ext cx="11556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3.</a:t>
            </a:r>
            <a:r>
              <a:rPr lang="ru-RU" sz="2400" dirty="0" smtClean="0"/>
              <a:t> </a:t>
            </a:r>
            <a:r>
              <a:rPr lang="ru-RU" sz="2400" b="1" dirty="0" smtClean="0"/>
              <a:t>«…дошкольное образование – </a:t>
            </a:r>
            <a:r>
              <a:rPr lang="ru-RU" sz="2400" b="1" dirty="0"/>
              <a:t>первый уровень </a:t>
            </a:r>
            <a:r>
              <a:rPr lang="ru-RU" sz="2400" b="1" dirty="0" smtClean="0"/>
              <a:t>общего образования</a:t>
            </a:r>
            <a:r>
              <a:rPr lang="ru-RU" sz="2400" b="1" dirty="0"/>
              <a:t>, где </a:t>
            </a:r>
            <a:r>
              <a:rPr lang="ru-RU" sz="2400" b="1" dirty="0" smtClean="0"/>
              <a:t>закладывается </a:t>
            </a:r>
            <a:r>
              <a:rPr lang="ru-RU" sz="2400" b="1" dirty="0"/>
              <a:t>ценностное отношение к труду и </a:t>
            </a:r>
            <a:r>
              <a:rPr lang="ru-RU" sz="2400" b="1" dirty="0" smtClean="0"/>
              <a:t>профессиональной </a:t>
            </a:r>
            <a:r>
              <a:rPr lang="ru-RU" sz="2400" b="1" dirty="0"/>
              <a:t>деятельности </a:t>
            </a:r>
            <a:r>
              <a:rPr lang="ru-RU" sz="2400" b="1" dirty="0" smtClean="0"/>
              <a:t>взрослых»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1258" y="2661167"/>
            <a:ext cx="11704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2.</a:t>
            </a:r>
            <a:r>
              <a:rPr lang="ru-RU" sz="2400" dirty="0" smtClean="0"/>
              <a:t> </a:t>
            </a:r>
            <a:r>
              <a:rPr lang="ru-RU" sz="2400" b="1" dirty="0" smtClean="0"/>
              <a:t>«…приобщение </a:t>
            </a:r>
            <a:r>
              <a:rPr lang="ru-RU" sz="2400" b="1" dirty="0"/>
              <a:t>детей дошкольного </a:t>
            </a:r>
            <a:r>
              <a:rPr lang="ru-RU" sz="2400" b="1" dirty="0" smtClean="0"/>
              <a:t>возраста </a:t>
            </a:r>
            <a:r>
              <a:rPr lang="ru-RU" sz="2400" b="1" dirty="0"/>
              <a:t>к социокультурным нормам, традициям семьи, </a:t>
            </a:r>
            <a:r>
              <a:rPr lang="ru-RU" sz="2400" b="1" dirty="0" smtClean="0"/>
              <a:t>общества и государства»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1258" y="5291829"/>
            <a:ext cx="11634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4</a:t>
            </a:r>
            <a:r>
              <a:rPr lang="ru-RU" sz="2400" b="1" dirty="0" smtClean="0"/>
              <a:t>. «…ребенок обладает установкой положительного отношения </a:t>
            </a:r>
            <a:r>
              <a:rPr lang="ru-RU" sz="2400" b="1" dirty="0"/>
              <a:t>к миру, к разным </a:t>
            </a:r>
            <a:r>
              <a:rPr lang="ru-RU" sz="2400" b="1" dirty="0" smtClean="0"/>
              <a:t>видам </a:t>
            </a:r>
            <a:r>
              <a:rPr lang="ru-RU" sz="2400" b="1" dirty="0"/>
              <a:t>труда, другим людям </a:t>
            </a:r>
            <a:r>
              <a:rPr lang="ru-RU" sz="2400" b="1" dirty="0" smtClean="0"/>
              <a:t>и самому себе»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3842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66" y="715888"/>
            <a:ext cx="11843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1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b="1" dirty="0" smtClean="0">
                <a:solidFill>
                  <a:prstClr val="black"/>
                </a:solidFill>
              </a:rPr>
              <a:t>«…общее образование </a:t>
            </a:r>
            <a:r>
              <a:rPr lang="ru-RU" sz="2400" b="1" dirty="0">
                <a:solidFill>
                  <a:prstClr val="black"/>
                </a:solidFill>
              </a:rPr>
              <a:t>направлено на развитие личности, </a:t>
            </a:r>
            <a:r>
              <a:rPr lang="ru-RU" sz="2400" b="1" dirty="0" smtClean="0">
                <a:solidFill>
                  <a:prstClr val="black"/>
                </a:solidFill>
              </a:rPr>
              <a:t>приобретение в </a:t>
            </a:r>
            <a:r>
              <a:rPr lang="ru-RU" sz="2400" b="1" dirty="0">
                <a:solidFill>
                  <a:prstClr val="black"/>
                </a:solidFill>
              </a:rPr>
              <a:t>процессе </a:t>
            </a:r>
            <a:r>
              <a:rPr lang="ru-RU" sz="2400" b="1" dirty="0" smtClean="0">
                <a:solidFill>
                  <a:prstClr val="black"/>
                </a:solidFill>
              </a:rPr>
              <a:t>освоения общеобразовательных </a:t>
            </a:r>
            <a:r>
              <a:rPr lang="ru-RU" sz="2400" b="1" dirty="0">
                <a:solidFill>
                  <a:prstClr val="black"/>
                </a:solidFill>
              </a:rPr>
              <a:t>программ знаний </a:t>
            </a:r>
            <a:r>
              <a:rPr lang="ru-RU" sz="2400" b="1" dirty="0" smtClean="0">
                <a:solidFill>
                  <a:prstClr val="black"/>
                </a:solidFill>
              </a:rPr>
              <a:t>умений </a:t>
            </a:r>
            <a:r>
              <a:rPr lang="ru-RU" sz="2400" b="1" dirty="0">
                <a:solidFill>
                  <a:prstClr val="black"/>
                </a:solidFill>
              </a:rPr>
              <a:t>и навыков и формирование компетенций, необходимых </a:t>
            </a:r>
            <a:r>
              <a:rPr lang="ru-RU" sz="2400" b="1" dirty="0" smtClean="0">
                <a:solidFill>
                  <a:prstClr val="black"/>
                </a:solidFill>
              </a:rPr>
              <a:t>для жизни </a:t>
            </a:r>
            <a:r>
              <a:rPr lang="ru-RU" sz="2400" b="1" dirty="0">
                <a:solidFill>
                  <a:prstClr val="black"/>
                </a:solidFill>
              </a:rPr>
              <a:t>человека в обществе, осознанного выбора профессии и </a:t>
            </a:r>
            <a:r>
              <a:rPr lang="ru-RU" sz="2400" b="1" dirty="0" smtClean="0">
                <a:solidFill>
                  <a:prstClr val="black"/>
                </a:solidFill>
              </a:rPr>
              <a:t>получение </a:t>
            </a:r>
            <a:r>
              <a:rPr lang="ru-RU" sz="2400" b="1" dirty="0">
                <a:solidFill>
                  <a:prstClr val="black"/>
                </a:solidFill>
              </a:rPr>
              <a:t>профессионального </a:t>
            </a:r>
            <a:r>
              <a:rPr lang="ru-RU" sz="2400" b="1" dirty="0" smtClean="0">
                <a:solidFill>
                  <a:prstClr val="black"/>
                </a:solidFill>
              </a:rPr>
              <a:t>образования</a:t>
            </a:r>
            <a:r>
              <a:rPr lang="ru-RU" sz="2400" dirty="0">
                <a:solidFill>
                  <a:prstClr val="black"/>
                </a:solidFill>
              </a:rPr>
              <a:t>» </a:t>
            </a:r>
            <a:r>
              <a:rPr lang="ru-RU" sz="2400" dirty="0" smtClean="0">
                <a:solidFill>
                  <a:prstClr val="black"/>
                </a:solidFill>
              </a:rPr>
              <a:t>    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Закон «Об образовании </a:t>
            </a:r>
            <a:r>
              <a:rPr lang="ru-RU" sz="2400" b="1" dirty="0">
                <a:solidFill>
                  <a:srgbClr val="FF0000"/>
                </a:solidFill>
              </a:rPr>
              <a:t>в РФ»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846" y="108608"/>
            <a:ext cx="9649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К каким нормативным документам относятся следующие положения?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1258" y="3791832"/>
            <a:ext cx="11556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r>
              <a:rPr lang="ru-RU" sz="2400" b="1" dirty="0" smtClean="0">
                <a:solidFill>
                  <a:prstClr val="black"/>
                </a:solidFill>
              </a:rPr>
              <a:t>.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«…дошкольное </a:t>
            </a:r>
            <a:r>
              <a:rPr lang="ru-RU" sz="2400" b="1" dirty="0">
                <a:solidFill>
                  <a:prstClr val="black"/>
                </a:solidFill>
              </a:rPr>
              <a:t>образование </a:t>
            </a:r>
            <a:r>
              <a:rPr lang="ru-RU" sz="2400" b="1" dirty="0" smtClean="0">
                <a:solidFill>
                  <a:prstClr val="black"/>
                </a:solidFill>
              </a:rPr>
              <a:t>– </a:t>
            </a:r>
            <a:r>
              <a:rPr lang="ru-RU" sz="2400" b="1" dirty="0">
                <a:solidFill>
                  <a:prstClr val="black"/>
                </a:solidFill>
              </a:rPr>
              <a:t>первый уровень </a:t>
            </a:r>
            <a:r>
              <a:rPr lang="ru-RU" sz="2400" b="1" dirty="0" smtClean="0">
                <a:solidFill>
                  <a:prstClr val="black"/>
                </a:solidFill>
              </a:rPr>
              <a:t>общего образования</a:t>
            </a:r>
            <a:r>
              <a:rPr lang="ru-RU" sz="2400" b="1" dirty="0">
                <a:solidFill>
                  <a:prstClr val="black"/>
                </a:solidFill>
              </a:rPr>
              <a:t>, где </a:t>
            </a:r>
            <a:r>
              <a:rPr lang="ru-RU" sz="2400" b="1" dirty="0" smtClean="0">
                <a:solidFill>
                  <a:prstClr val="black"/>
                </a:solidFill>
              </a:rPr>
              <a:t>закладывается </a:t>
            </a:r>
            <a:r>
              <a:rPr lang="ru-RU" sz="2400" b="1" dirty="0">
                <a:solidFill>
                  <a:prstClr val="black"/>
                </a:solidFill>
              </a:rPr>
              <a:t>ценностное отношение к труду и </a:t>
            </a:r>
            <a:r>
              <a:rPr lang="ru-RU" sz="2400" b="1" dirty="0" smtClean="0">
                <a:solidFill>
                  <a:prstClr val="black"/>
                </a:solidFill>
              </a:rPr>
              <a:t>профессиональной </a:t>
            </a:r>
            <a:r>
              <a:rPr lang="ru-RU" sz="2400" b="1" dirty="0">
                <a:solidFill>
                  <a:prstClr val="black"/>
                </a:solidFill>
              </a:rPr>
              <a:t>деятельности </a:t>
            </a:r>
            <a:r>
              <a:rPr lang="ru-RU" sz="2400" b="1" dirty="0" smtClean="0">
                <a:solidFill>
                  <a:prstClr val="black"/>
                </a:solidFill>
              </a:rPr>
              <a:t>взрослых»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Закон «Об образовании в РФ»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423" y="2676721"/>
            <a:ext cx="11704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2.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«…приобщение </a:t>
            </a:r>
            <a:r>
              <a:rPr lang="ru-RU" sz="2400" b="1" dirty="0">
                <a:solidFill>
                  <a:prstClr val="black"/>
                </a:solidFill>
              </a:rPr>
              <a:t>детей дошкольного </a:t>
            </a:r>
            <a:r>
              <a:rPr lang="ru-RU" sz="2400" b="1" dirty="0" smtClean="0">
                <a:solidFill>
                  <a:prstClr val="black"/>
                </a:solidFill>
              </a:rPr>
              <a:t>возраста </a:t>
            </a:r>
            <a:r>
              <a:rPr lang="ru-RU" sz="2400" b="1" dirty="0">
                <a:solidFill>
                  <a:prstClr val="black"/>
                </a:solidFill>
              </a:rPr>
              <a:t>к социокультурным нормам, традициям семьи, </a:t>
            </a:r>
            <a:r>
              <a:rPr lang="ru-RU" sz="2400" b="1" dirty="0" smtClean="0">
                <a:solidFill>
                  <a:prstClr val="black"/>
                </a:solidFill>
              </a:rPr>
              <a:t>общества и государства»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ФГОС ДО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258" y="5291829"/>
            <a:ext cx="11634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4.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«…ребенок обладает установкой положительного отношения </a:t>
            </a:r>
            <a:r>
              <a:rPr lang="ru-RU" sz="2400" b="1" dirty="0">
                <a:solidFill>
                  <a:prstClr val="black"/>
                </a:solidFill>
              </a:rPr>
              <a:t>к миру, к разным </a:t>
            </a:r>
            <a:r>
              <a:rPr lang="ru-RU" sz="2400" b="1" dirty="0" smtClean="0">
                <a:solidFill>
                  <a:prstClr val="black"/>
                </a:solidFill>
              </a:rPr>
              <a:t>видам </a:t>
            </a:r>
            <a:r>
              <a:rPr lang="ru-RU" sz="2400" b="1" dirty="0">
                <a:solidFill>
                  <a:prstClr val="black"/>
                </a:solidFill>
              </a:rPr>
              <a:t>труда, другим людям </a:t>
            </a:r>
            <a:r>
              <a:rPr lang="ru-RU" sz="2400" b="1" dirty="0" smtClean="0">
                <a:solidFill>
                  <a:prstClr val="black"/>
                </a:solidFill>
              </a:rPr>
              <a:t>и самому себе»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ФГОС ДО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5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4815" y="18350"/>
            <a:ext cx="9259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Распределите задачи по ранней </a:t>
            </a:r>
            <a:r>
              <a:rPr lang="ru-RU" b="1" dirty="0" err="1"/>
              <a:t>профориетации</a:t>
            </a:r>
            <a:r>
              <a:rPr lang="ru-RU" b="1" dirty="0"/>
              <a:t> в соответствии с возрастом детей.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10511"/>
              </p:ext>
            </p:extLst>
          </p:nvPr>
        </p:nvGraphicFramePr>
        <p:xfrm>
          <a:off x="408373" y="387682"/>
          <a:ext cx="11549849" cy="6228889"/>
        </p:xfrm>
        <a:graphic>
          <a:graphicData uri="http://schemas.openxmlformats.org/drawingml/2006/table">
            <a:tbl>
              <a:tblPr firstRow="1" firstCol="1" bandRow="1"/>
              <a:tblGrid>
                <a:gridCol w="10315852"/>
                <a:gridCol w="1233997"/>
              </a:tblGrid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13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Формировать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о труде взрослых: знакомить с некоторыми профессиями (мед. работник, повар, воспитатель, помощник воспитателя), обращать внимание на их действия и результат. Привлекать к выполнению отдельных хозяйственных поручений; Побуждать оказывать помощь взрослым, воспитывать бережное отношение к результатам их труда. 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 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2 - 3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7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Воспитывать стремление к самостоятельности; формировать элементарные умения и навыки самообслуживания; побуждать бережно относиться к труду других людей; развивать интерес к поручениям взрослых, желание их выполнять. 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3 - 4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Закреплять полученные представления о содержании и значении труда взрослых. Формировать понимание того, что трудом взрослых людей созданы города, транспорт, искусство, здравоохранение и др. 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– 5 лет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7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Знакомить с некоторыми профессиями, с инструментами и оборудованием профессий, формировать умение рассказывать о трудовом процессе, опираясь на предметно-схематическую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модель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– 6 лет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5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Расширять представления о труде взрослых, о значении их труда для общества. Приобщать трудиться совместно со взрослыми. Расширять представления о роли современной техники в трудовой деятельности, роли машин и механизмов в жизни человека.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– 7 лет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90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6339" y="161500"/>
            <a:ext cx="2889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Ответ: 1Б; 2А; 3Д: 4В; 5 Г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776652"/>
              </p:ext>
            </p:extLst>
          </p:nvPr>
        </p:nvGraphicFramePr>
        <p:xfrm>
          <a:off x="251618" y="557163"/>
          <a:ext cx="11549849" cy="6228889"/>
        </p:xfrm>
        <a:graphic>
          <a:graphicData uri="http://schemas.openxmlformats.org/drawingml/2006/table">
            <a:tbl>
              <a:tblPr firstRow="1" firstCol="1" bandRow="1"/>
              <a:tblGrid>
                <a:gridCol w="10315852"/>
                <a:gridCol w="1233997"/>
              </a:tblGrid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132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Формировать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о труде взрослых: знакомить с некоторыми профессиями (мед. работник, повар, воспитатель, помощник воспитателя), обращать внимание на их действия и результат. Привлекать к выполнению отдельных хозяйственных поручений; Побуждать оказывать помощь взрослым, воспитывать бережное отношение к результатам их труда. 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Б.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3 - 4 года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7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стремление к самостоятельности; формировать элементарные умения и навыки самообслуживания; побуждать бережно относиться к труду других людей; развивать интерес к поручениям взрослых, желание их выполнять. 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  </a:t>
                      </a:r>
                      <a:endParaRPr lang="ru-RU" sz="1800" b="1" i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2 - 3 года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Закреплять полученные представления о содержании и значении труда взрослых. Формировать понимание того, что трудом взрослых людей созданы города, транспорт, искусство, здравоохранение и др. 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– 7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7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Знакомить с некоторыми профессиями, с инструментами и оборудованием профессий, формировать умение рассказывать о трудовом процессе, опираясь на предметно-схематическую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модель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– 5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5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Расширять представления о труде взрослых, о значении их труда для общества. Приобщать трудиться совместно со взрослыми. Расширять представления о роли современной техники в трудовой деятельности, роли машин и механизмов в жизни человека.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– 6 лет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1" marR="61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49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b="13665"/>
          <a:stretch/>
        </p:blipFill>
        <p:spPr>
          <a:xfrm>
            <a:off x="3527651" y="95794"/>
            <a:ext cx="2951526" cy="4283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" b="6805"/>
          <a:stretch/>
        </p:blipFill>
        <p:spPr>
          <a:xfrm>
            <a:off x="7139804" y="95794"/>
            <a:ext cx="4904150" cy="2081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6" b="9189"/>
          <a:stretch/>
        </p:blipFill>
        <p:spPr>
          <a:xfrm>
            <a:off x="7001487" y="2290355"/>
            <a:ext cx="4035284" cy="2182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" b="6317"/>
          <a:stretch/>
        </p:blipFill>
        <p:spPr>
          <a:xfrm>
            <a:off x="-42864" y="4136571"/>
            <a:ext cx="5013552" cy="2124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24" b="7917"/>
          <a:stretch/>
        </p:blipFill>
        <p:spPr>
          <a:xfrm>
            <a:off x="4421606" y="4379612"/>
            <a:ext cx="4838598" cy="1979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04" y="4360087"/>
            <a:ext cx="2783750" cy="1851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6" y="26126"/>
            <a:ext cx="3142163" cy="41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9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>
          <a:xfrm>
            <a:off x="188867" y="113210"/>
            <a:ext cx="3759715" cy="4389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61" y="1175817"/>
            <a:ext cx="4133518" cy="5511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" b="4952"/>
          <a:stretch/>
        </p:blipFill>
        <p:spPr>
          <a:xfrm>
            <a:off x="8246259" y="252709"/>
            <a:ext cx="3716416" cy="450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23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897" y="179756"/>
            <a:ext cx="10249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Условия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в которых осуществляется образовательная деятельность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3109" y="1323702"/>
            <a:ext cx="2821577" cy="12714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Региональные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58938" y="1323701"/>
            <a:ext cx="2377439" cy="13411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Национально-культурные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94469" y="1254034"/>
            <a:ext cx="2516775" cy="20465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Особенности </a:t>
            </a:r>
            <a:r>
              <a:rPr lang="ru-RU" sz="2400" b="1" dirty="0"/>
              <a:t>инновационной деятельности ДОО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3143" y="3762103"/>
            <a:ext cx="10702834" cy="26299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Ценности и традиции региона, народа и народностей, культурное окружение, географические условия и экономические цели развития региона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682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1057</Words>
  <Application>Microsoft Office PowerPoint</Application>
  <PresentationFormat>Широкоэкранный</PresentationFormat>
  <Paragraphs>284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42</cp:revision>
  <dcterms:created xsi:type="dcterms:W3CDTF">2022-06-09T23:46:35Z</dcterms:created>
  <dcterms:modified xsi:type="dcterms:W3CDTF">2022-12-23T04:33:26Z</dcterms:modified>
</cp:coreProperties>
</file>