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8" r:id="rId21"/>
    <p:sldId id="269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baseline="0" dirty="0"/>
              <a:t>Готовность педагогов осуществлять деятельность по ранней профориентации дошкольников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9543987609319637"/>
          <c:y val="0.19283999667088647"/>
          <c:w val="0.32238216435047196"/>
          <c:h val="0.574051030554629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Готовность педагогов осуществлять деятельность по ранней профориентации дошкольников </c:v>
                </c:pt>
              </c:strCache>
            </c:strRef>
          </c:tx>
          <c:explosion val="6"/>
          <c:dPt>
            <c:idx val="0"/>
            <c:bubble3D val="0"/>
            <c:explosion val="1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3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17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Нецелесообразно проводить </c:v>
                </c:pt>
                <c:pt idx="1">
                  <c:v>Недостаточно владеет отбором содержания</c:v>
                </c:pt>
                <c:pt idx="2">
                  <c:v>Не учитывает региональную специфику</c:v>
                </c:pt>
                <c:pt idx="3">
                  <c:v>Не достаточно владеет инновац. технол.</c:v>
                </c:pt>
                <c:pt idx="4">
                  <c:v>Не опираются на возможноси родителей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0.13</c:v>
                </c:pt>
                <c:pt idx="1">
                  <c:v>0.33</c:v>
                </c:pt>
                <c:pt idx="2">
                  <c:v>0.38</c:v>
                </c:pt>
                <c:pt idx="3">
                  <c:v>0.25</c:v>
                </c:pt>
                <c:pt idx="4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042080975721271E-2"/>
          <c:y val="0.3486134116968278"/>
          <c:w val="0.52867488547590902"/>
          <c:h val="0.579860709138729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/>
              <a:t>Результаты анкетирования родителей "Значимость ранней профориентации в ДОУ"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анкетирования родителей "Значимость ранней профориентации в ДОУ"</c:v>
                </c:pt>
              </c:strCache>
            </c:strRef>
          </c:tx>
          <c:explosion val="18"/>
          <c:dPt>
            <c:idx val="0"/>
            <c:bubble3D val="0"/>
            <c:explosion val="2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2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2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Отмечают значимость</c:v>
                </c:pt>
                <c:pt idx="1">
                  <c:v>Ведут беседы о профессиях</c:v>
                </c:pt>
                <c:pt idx="2">
                  <c:v>Проявляют желание сотрудничать</c:v>
                </c:pt>
                <c:pt idx="3">
                  <c:v>Результаты анкетирования родителей "Значимость ранней профориентации в ДОУ"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0.25</c:v>
                </c:pt>
                <c:pt idx="2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"/>
          <c:y val="0.34411909791135015"/>
          <c:w val="0.28642425475121558"/>
          <c:h val="0.45675105371725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sng" baseline="0" dirty="0" smtClean="0"/>
              <a:t>Самооценка педагогической деятельности воспитателя </a:t>
            </a:r>
            <a:endParaRPr lang="ru-RU" sz="1400" b="1" i="0" u="sng" baseline="0" dirty="0"/>
          </a:p>
        </c:rich>
      </c:tx>
      <c:layout>
        <c:manualLayout>
          <c:xMode val="edge"/>
          <c:yMode val="edge"/>
          <c:x val="0.117876957728111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726574803149607E-2"/>
          <c:y val="0.15888280272620556"/>
          <c:w val="0.92023425196850395"/>
          <c:h val="0.71445541864816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Необходима помощь</c:v>
                </c:pt>
                <c:pt idx="1">
                  <c:v>Затрудняются</c:v>
                </c:pt>
                <c:pt idx="2">
                  <c:v>Успешно работают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0.37</c:v>
                </c:pt>
                <c:pt idx="1">
                  <c:v>0.48</c:v>
                </c:pt>
                <c:pt idx="2">
                  <c:v>0.52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Необходима помощь</c:v>
                </c:pt>
                <c:pt idx="1">
                  <c:v>Затрудняются</c:v>
                </c:pt>
                <c:pt idx="2">
                  <c:v>Успешно работают 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</c:v>
                </c:pt>
                <c:pt idx="1">
                  <c:v>0.2</c:v>
                </c:pt>
                <c:pt idx="2">
                  <c:v>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Необходима помощь</c:v>
                </c:pt>
                <c:pt idx="1">
                  <c:v>Затрудняются</c:v>
                </c:pt>
                <c:pt idx="2">
                  <c:v>Успешно работают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9313696"/>
        <c:axId val="-1909323488"/>
      </c:barChart>
      <c:catAx>
        <c:axId val="-190931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23488"/>
        <c:crosses val="autoZero"/>
        <c:auto val="1"/>
        <c:lblAlgn val="ctr"/>
        <c:lblOffset val="100"/>
        <c:noMultiLvlLbl val="0"/>
      </c:catAx>
      <c:valAx>
        <c:axId val="-19093234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1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70062594323525251"/>
          <c:y val="0.30935330602822775"/>
          <c:w val="0.29922847886566628"/>
          <c:h val="0.22812211097228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sng" baseline="0" dirty="0" smtClean="0"/>
              <a:t>Мониторинг развития детей</a:t>
            </a:r>
            <a:endParaRPr lang="ru-RU" sz="1400" b="1" i="0" u="sng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31298214183017E-2"/>
          <c:y val="0.14600398954207741"/>
          <c:w val="0.90701744799655459"/>
          <c:h val="0.66274860588406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Большинство компонентов недостаточно развиты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Отдельные компоненты недостаточно развиты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0.05</c:v>
                </c:pt>
                <c:pt idx="1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Соответствует возрасту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0.4</c:v>
                </c:pt>
                <c:pt idx="1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9314784"/>
        <c:axId val="-1909322944"/>
      </c:barChart>
      <c:catAx>
        <c:axId val="-19093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22944"/>
        <c:crosses val="autoZero"/>
        <c:auto val="1"/>
        <c:lblAlgn val="ctr"/>
        <c:lblOffset val="100"/>
        <c:noMultiLvlLbl val="0"/>
      </c:catAx>
      <c:valAx>
        <c:axId val="-19093229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14784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0.53709823635532072"/>
          <c:y val="0.21050269374368272"/>
          <c:w val="0.41575980367902476"/>
          <c:h val="0.40756954493239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sng" baseline="0" dirty="0" smtClean="0"/>
              <a:t>Результаты анкетирования родителей</a:t>
            </a:r>
            <a:endParaRPr lang="ru-RU" sz="1400" b="1" i="0" u="sng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882188438645817"/>
          <c:y val="0.14753303156503139"/>
          <c:w val="0.86280384291042733"/>
          <c:h val="0.58206538345123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Отмечают значимость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Ведут беседы о профессиях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0.25</c:v>
                </c:pt>
                <c:pt idx="1">
                  <c:v>0.87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Проявляют желание сотрудничать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Начало учебного года</c:v>
                </c:pt>
                <c:pt idx="1">
                  <c:v>Конец учебного года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0.38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9322400"/>
        <c:axId val="-1909325664"/>
      </c:barChart>
      <c:catAx>
        <c:axId val="-190932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25664"/>
        <c:crosses val="autoZero"/>
        <c:auto val="1"/>
        <c:lblAlgn val="ctr"/>
        <c:lblOffset val="100"/>
        <c:noMultiLvlLbl val="0"/>
      </c:catAx>
      <c:valAx>
        <c:axId val="-19093256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0932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426607890239968"/>
          <c:y val="0.19579489569461345"/>
          <c:w val="0.39760353979378721"/>
          <c:h val="0.50295658493166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7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362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6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601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9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1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4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9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2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0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7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01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57E1D7D-CDEF-48E8-8D1D-D0FE132A0960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23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3508" y="1634939"/>
            <a:ext cx="91683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a typeface="Times New Roman" panose="02020603050405020304" pitchFamily="18" charset="0"/>
              </a:rPr>
              <a:t>Муниципальный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ru-RU" sz="24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-фестиваль </a:t>
            </a:r>
          </a:p>
          <a:p>
            <a:pPr algn="ctr"/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/>
              <a:t>по теме:  </a:t>
            </a:r>
            <a:endParaRPr lang="ru-RU" sz="2400" dirty="0" smtClean="0"/>
          </a:p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Ранняя профориентация старших дошкольников в формате </a:t>
            </a:r>
            <a:r>
              <a:rPr lang="ru-RU" sz="3200" b="1" dirty="0" smtClean="0"/>
              <a:t>«</a:t>
            </a:r>
            <a:r>
              <a:rPr lang="ru-RU" sz="3200" b="1" dirty="0" err="1" smtClean="0"/>
              <a:t>Беби-Скилс</a:t>
            </a:r>
            <a:r>
              <a:rPr lang="ru-RU" sz="3200" b="1" dirty="0" smtClean="0"/>
              <a:t>»</a:t>
            </a:r>
            <a:endParaRPr lang="ru-RU" sz="3200" dirty="0"/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67247" y="191352"/>
            <a:ext cx="8760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детский сад комбинированного вида № 9 г. Амурска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Амурского муниципального района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Официальный брендбук года педагога и наставника в Российской Федерации |  Санкт-Петербургская государственная консерватория имени Н. А.  Римского-Корсак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84" y="3553096"/>
            <a:ext cx="31241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655" y="93506"/>
            <a:ext cx="964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Включение образовательного материала</a:t>
            </a:r>
          </a:p>
          <a:p>
            <a:pPr algn="ctr"/>
            <a:r>
              <a:rPr lang="ru-RU" sz="2400" b="1" dirty="0"/>
              <a:t>о профессиях взрослых в календарь</a:t>
            </a:r>
          </a:p>
          <a:p>
            <a:pPr algn="ctr"/>
            <a:r>
              <a:rPr lang="ru-RU" sz="2400" b="1" dirty="0"/>
              <a:t>тематических недель ООП ДОУ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47795"/>
              </p:ext>
            </p:extLst>
          </p:nvPr>
        </p:nvGraphicFramePr>
        <p:xfrm>
          <a:off x="400593" y="1293835"/>
          <a:ext cx="11390812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013"/>
                <a:gridCol w="1105988"/>
                <a:gridCol w="2342606"/>
                <a:gridCol w="60002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Неделя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Ознакомление с профессиями взрослых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«Здравствуй детский сад», «День знаний»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Воспитатель, музыкальный работник, заведующий, повар, медицинский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работник ДОУ, помощник воспитателя, учитель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«Мой дом» , «Мой город»</a:t>
                      </a:r>
                    </a:p>
                    <a:p>
                      <a:pPr algn="ctr"/>
                      <a:r>
                        <a:rPr lang="ru-RU" dirty="0" smtClean="0"/>
                        <a:t>«Моя страна», «Моя</a:t>
                      </a:r>
                    </a:p>
                    <a:p>
                      <a:pPr algn="ctr"/>
                      <a:r>
                        <a:rPr lang="ru-RU" dirty="0" smtClean="0"/>
                        <a:t>планета»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Профессии, представлен-</a:t>
                      </a:r>
                    </a:p>
                    <a:p>
                      <a:pPr algn="just"/>
                      <a:r>
                        <a:rPr lang="ru-RU" dirty="0" err="1" smtClean="0"/>
                        <a:t>ные</a:t>
                      </a:r>
                      <a:r>
                        <a:rPr lang="ru-RU" dirty="0" smtClean="0"/>
                        <a:t> в семьях </a:t>
                      </a:r>
                      <a:r>
                        <a:rPr lang="ru-RU" dirty="0" err="1" smtClean="0"/>
                        <a:t>воспитанни</a:t>
                      </a:r>
                      <a:r>
                        <a:rPr lang="ru-RU" dirty="0" smtClean="0"/>
                        <a:t>-</a:t>
                      </a:r>
                    </a:p>
                    <a:p>
                      <a:pPr algn="just"/>
                      <a:r>
                        <a:rPr lang="ru-RU" dirty="0" smtClean="0"/>
                        <a:t>Ков. Архитектор. Профессии, представленные в городе</a:t>
                      </a:r>
                      <a:r>
                        <a:rPr lang="ru-RU" baseline="0" dirty="0" smtClean="0"/>
                        <a:t> Амурска, Хабаровского края, страны к</a:t>
                      </a:r>
                      <a:r>
                        <a:rPr lang="ru-RU" dirty="0" smtClean="0"/>
                        <a:t>осмический архитектор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«Урожай»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Овощевод, растениевод,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тракторист, комбайнер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«Краски осени»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Фермер, дворник, художник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Октябрь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«Животный мир»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Зоотехник, ветеринар,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дрессировщик, работник</a:t>
                      </a:r>
                    </a:p>
                    <a:p>
                      <a:pPr algn="just"/>
                      <a:r>
                        <a:rPr lang="ru-RU" dirty="0" smtClean="0"/>
                        <a:t>зоопарка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«Я -человек»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Дизайнер прически, модельер, косметолог, парикмахер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«В гостях у сказки»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Режиссер театра, артист,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художник-декоратор, гример, художник по костюму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4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2"/>
          <a:stretch/>
        </p:blipFill>
        <p:spPr>
          <a:xfrm>
            <a:off x="105062" y="1034506"/>
            <a:ext cx="4762144" cy="5704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36" y="1236617"/>
            <a:ext cx="4126628" cy="5502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157" y="154719"/>
            <a:ext cx="546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Семинар-практикум «Организация в ДОУ ранней профориентации с дошкольниками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31429" y="15382"/>
            <a:ext cx="437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Деловая-игра </a:t>
            </a:r>
            <a:r>
              <a:rPr lang="ru-RU" b="1" dirty="0" smtClean="0"/>
              <a:t>«Организация </a:t>
            </a:r>
            <a:r>
              <a:rPr lang="ru-RU" b="1" dirty="0"/>
              <a:t>сюжетно-ролевой игры как средство ознакомления детей с трудом взрослых»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30" y="1846382"/>
            <a:ext cx="2287578" cy="1663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23" y="3403512"/>
            <a:ext cx="2395529" cy="1741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73" y="5159032"/>
            <a:ext cx="2172628" cy="15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3" y="541629"/>
            <a:ext cx="2763338" cy="3684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55" y="416636"/>
            <a:ext cx="2568915" cy="3425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79" y="43544"/>
            <a:ext cx="902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Проведение мастер-классов по использованию инновационных технологий</a:t>
            </a:r>
            <a:endParaRPr lang="ru-RU" sz="1600" b="1" dirty="0"/>
          </a:p>
        </p:txBody>
      </p:sp>
      <p:pic>
        <p:nvPicPr>
          <p:cNvPr id="5" name="Picture 7" descr="C:\Documents and Settings\Пользователь\Рабочий стол\Неделя космонавтики\Фото педагоги 21\IMG-20210409-WA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21" y="3300551"/>
            <a:ext cx="2385663" cy="318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73" y="4173842"/>
            <a:ext cx="3074126" cy="2305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89" y="382098"/>
            <a:ext cx="2165775" cy="2887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91" y="43544"/>
            <a:ext cx="3322831" cy="4430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0430" y="4437847"/>
            <a:ext cx="2941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Взаимопосещение</a:t>
            </a:r>
            <a:r>
              <a:rPr lang="ru-RU" b="1" dirty="0" smtClean="0"/>
              <a:t> педагогами совместной деятельности с детьми по организации сюжетно-ролевой игры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6336" y="3220152"/>
            <a:ext cx="4157541" cy="311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5"/>
          <a:stretch/>
        </p:blipFill>
        <p:spPr>
          <a:xfrm>
            <a:off x="181114" y="2755457"/>
            <a:ext cx="2907241" cy="4032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/>
          <a:stretch/>
        </p:blipFill>
        <p:spPr>
          <a:xfrm>
            <a:off x="147411" y="95795"/>
            <a:ext cx="4536705" cy="2520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42" y="3215792"/>
            <a:ext cx="2679404" cy="3572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/>
          <a:stretch/>
        </p:blipFill>
        <p:spPr>
          <a:xfrm rot="5400000">
            <a:off x="8891539" y="260951"/>
            <a:ext cx="3352801" cy="3022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79" y="2450233"/>
            <a:ext cx="3011223" cy="401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0"/>
          <a:stretch/>
        </p:blipFill>
        <p:spPr>
          <a:xfrm>
            <a:off x="6285327" y="3810584"/>
            <a:ext cx="2868375" cy="2977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32374" y="165464"/>
            <a:ext cx="274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/>
              <a:t>Инженер-</a:t>
            </a:r>
            <a:r>
              <a:rPr lang="ru-RU" b="1" dirty="0" err="1" smtClean="0"/>
              <a:t>робототехник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32433" y="886596"/>
            <a:ext cx="218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/>
              <a:t>Флорист</a:t>
            </a:r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/>
              <a:t>Повар-кулинар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17" y="725906"/>
            <a:ext cx="2313509" cy="3084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067697" y="325595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Лаборант</a:t>
            </a:r>
          </a:p>
        </p:txBody>
      </p:sp>
    </p:spTree>
    <p:extLst>
      <p:ext uri="{BB962C8B-B14F-4D97-AF65-F5344CB8AC3E}">
        <p14:creationId xmlns:p14="http://schemas.microsoft.com/office/powerpoint/2010/main" val="4658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337" y="136212"/>
            <a:ext cx="10650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Модель </a:t>
            </a:r>
            <a:r>
              <a:rPr lang="ru-RU" sz="2000" b="1" dirty="0" err="1"/>
              <a:t>профориентационной</a:t>
            </a:r>
            <a:r>
              <a:rPr lang="ru-RU" sz="2000" b="1" dirty="0"/>
              <a:t> развивающей предметно пространственной </a:t>
            </a:r>
            <a:r>
              <a:rPr lang="ru-RU" sz="2000" b="1" dirty="0" smtClean="0"/>
              <a:t>среды ДОУ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239"/>
          <a:stretch/>
        </p:blipFill>
        <p:spPr>
          <a:xfrm>
            <a:off x="0" y="844098"/>
            <a:ext cx="12191999" cy="60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9321" y="242261"/>
            <a:ext cx="3520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Центры </a:t>
            </a:r>
            <a:r>
              <a:rPr lang="ru-RU" sz="2000" b="1" dirty="0"/>
              <a:t>по </a:t>
            </a:r>
            <a:r>
              <a:rPr lang="ru-RU" sz="2000" b="1" dirty="0" smtClean="0"/>
              <a:t>профориентации в группах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40"/>
            <a:ext cx="2681039" cy="3574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96" y="1333176"/>
            <a:ext cx="3346956" cy="446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26" y="242261"/>
            <a:ext cx="3278054" cy="4370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 b="23558"/>
          <a:stretch/>
        </p:blipFill>
        <p:spPr>
          <a:xfrm>
            <a:off x="8504447" y="3814861"/>
            <a:ext cx="3632835" cy="2879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6"/>
          <a:stretch/>
        </p:blipFill>
        <p:spPr>
          <a:xfrm>
            <a:off x="145085" y="3595179"/>
            <a:ext cx="1883194" cy="3194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56" y="4049486"/>
            <a:ext cx="1992415" cy="265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/>
          <a:stretch/>
        </p:blipFill>
        <p:spPr>
          <a:xfrm>
            <a:off x="6917631" y="4908986"/>
            <a:ext cx="1516856" cy="1732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14966"/>
          <a:stretch/>
        </p:blipFill>
        <p:spPr>
          <a:xfrm>
            <a:off x="9519680" y="1138621"/>
            <a:ext cx="2547642" cy="242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9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071" b="12561"/>
          <a:stretch/>
        </p:blipFill>
        <p:spPr>
          <a:xfrm>
            <a:off x="106325" y="196435"/>
            <a:ext cx="3994949" cy="4014574"/>
          </a:xfrm>
          <a:prstGeom prst="rect">
            <a:avLst/>
          </a:prstGeom>
        </p:spPr>
      </p:pic>
      <p:pic>
        <p:nvPicPr>
          <p:cNvPr id="4" name="Picture 4" descr="Конструктор GIGO Энергия сол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9024" r="3013" b="8547"/>
          <a:stretch/>
        </p:blipFill>
        <p:spPr bwMode="auto">
          <a:xfrm>
            <a:off x="4145927" y="266287"/>
            <a:ext cx="3746303" cy="33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423" y="4177998"/>
            <a:ext cx="4102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Apitor</a:t>
            </a:r>
            <a:r>
              <a:rPr lang="ru-RU" sz="2000" b="1" dirty="0"/>
              <a:t> / Электронный программируемый робот конструктор (18 моделей в 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0293" y="3676030"/>
            <a:ext cx="267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Конструктор </a:t>
            </a:r>
            <a:r>
              <a:rPr lang="en-US" b="1" dirty="0"/>
              <a:t>GIGO </a:t>
            </a:r>
            <a:r>
              <a:rPr lang="ru-RU" b="1" dirty="0"/>
              <a:t>Энергия соли</a:t>
            </a:r>
          </a:p>
        </p:txBody>
      </p:sp>
      <p:pic>
        <p:nvPicPr>
          <p:cNvPr id="1026" name="Picture 2" descr="Образовательные детали WeDo 2,0, детали «сделай сам», совместимые с 45300 WeDo  2,0, набор строительных блоков, игрушки «сделай сам», рождественские  подарки - купить по выгодной цене | Ali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83" y="196435"/>
            <a:ext cx="4176370" cy="41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980972" y="4489108"/>
            <a:ext cx="1944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LEGO </a:t>
            </a:r>
            <a:r>
              <a:rPr lang="en-US" sz="2000" b="1" dirty="0" err="1"/>
              <a:t>WeDo</a:t>
            </a:r>
            <a:r>
              <a:rPr lang="en-US" sz="2000" b="1" dirty="0"/>
              <a:t> 2</a:t>
            </a:r>
            <a:endParaRPr lang="ru-RU" sz="2000" b="1" dirty="0"/>
          </a:p>
        </p:txBody>
      </p:sp>
      <p:sp>
        <p:nvSpPr>
          <p:cNvPr id="10" name="AutoShape 8" descr="Робомышь. Базовый набор LER2841 | Купить, це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Робомышь. Базовый набор LER2841 | Купить, це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9787" t="8624" r="9553" b="9700"/>
          <a:stretch/>
        </p:blipFill>
        <p:spPr>
          <a:xfrm>
            <a:off x="4101274" y="4352082"/>
            <a:ext cx="2287952" cy="2316767"/>
          </a:xfrm>
          <a:prstGeom prst="rect">
            <a:avLst/>
          </a:prstGeom>
        </p:spPr>
      </p:pic>
      <p:pic>
        <p:nvPicPr>
          <p:cNvPr id="1036" name="Picture 12" descr="Отзыв о Игрушка-конструктор 4М &quot;Банкобот&quot; | Интересный и необычный подаро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20757" r="8942" b="16340"/>
          <a:stretch/>
        </p:blipFill>
        <p:spPr bwMode="auto">
          <a:xfrm>
            <a:off x="6465261" y="4460904"/>
            <a:ext cx="3088042" cy="23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E:\РАБОТА\зоопарк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2" y="359976"/>
            <a:ext cx="3408075" cy="2556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5313" y="252549"/>
            <a:ext cx="3857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Виртуальные экскурсии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Дидактические, сюжетно-ролевые, театрализованные игры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Рисунок 4" descr="IMG-20230209-WA0076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18" y="3042781"/>
            <a:ext cx="3431756" cy="3578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20230209_171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261981" y="3527250"/>
            <a:ext cx="2634889" cy="3665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20230209_1717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2508" y="4194323"/>
            <a:ext cx="1870467" cy="2169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20230213_1637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9268" y="120162"/>
            <a:ext cx="3779521" cy="3280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_20230213_1724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41465" y="1212527"/>
            <a:ext cx="3244591" cy="2763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 r="7859" b="17665"/>
          <a:stretch/>
        </p:blipFill>
        <p:spPr>
          <a:xfrm>
            <a:off x="9012975" y="3293794"/>
            <a:ext cx="3179025" cy="3195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0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42564564"/>
              </p:ext>
            </p:extLst>
          </p:nvPr>
        </p:nvGraphicFramePr>
        <p:xfrm>
          <a:off x="844732" y="170505"/>
          <a:ext cx="10973718" cy="6505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33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Стенгазета «Профессии наших родителей» (подготовительная группа).  Воспитателям детских садов, школьным учителям и педагогам - Маам.р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 bwMode="auto">
          <a:xfrm>
            <a:off x="74802" y="3264460"/>
            <a:ext cx="3699204" cy="2959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00889" y="120487"/>
            <a:ext cx="314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Гость группы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16380" y="331656"/>
            <a:ext cx="2569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</a:t>
            </a:r>
            <a:r>
              <a:rPr lang="ru-RU" b="1" dirty="0" smtClean="0"/>
              <a:t>рганизация фотовыставок, тренингов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" y="120487"/>
            <a:ext cx="5341578" cy="3004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83" y="2699658"/>
            <a:ext cx="5188548" cy="2918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Фельдшер скорой медицинской помощи - профессия наших родителей | Статья  (старшая группа): | Образовательная социальная се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565" y="966650"/>
            <a:ext cx="4147458" cy="5529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303" y="2626010"/>
            <a:ext cx="114866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Создание </a:t>
            </a:r>
            <a:r>
              <a:rPr lang="ru-RU" sz="3200" b="1" dirty="0"/>
              <a:t>условий в ДОУ для реализации инновационного проекта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по </a:t>
            </a:r>
            <a:r>
              <a:rPr lang="ru-RU" sz="3200" b="1" dirty="0"/>
              <a:t>ранней профориентации детей дошкольного </a:t>
            </a:r>
            <a:r>
              <a:rPr lang="ru-RU" sz="3200" b="1" dirty="0" smtClean="0"/>
              <a:t>возраста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73157" y="5243152"/>
            <a:ext cx="455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Фомина Юлия Андреевна, заведующий учреждением</a:t>
            </a:r>
            <a:endParaRPr lang="ru-RU" sz="2400" dirty="0"/>
          </a:p>
        </p:txBody>
      </p:sp>
      <p:pic>
        <p:nvPicPr>
          <p:cNvPr id="5" name="Picture 2" descr="Официальный брендбук года педагога и наставника в Российской Федерации |  Санкт-Петербургская государственная консерватория имени Н. А.  Римского-Корсак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" y="87462"/>
            <a:ext cx="2538547" cy="25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" y="580959"/>
            <a:ext cx="5164734" cy="2509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12048"/>
          <a:stretch/>
        </p:blipFill>
        <p:spPr>
          <a:xfrm>
            <a:off x="82922" y="3408639"/>
            <a:ext cx="4757954" cy="2762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1" b="16390"/>
          <a:stretch/>
        </p:blipFill>
        <p:spPr>
          <a:xfrm>
            <a:off x="5472240" y="580959"/>
            <a:ext cx="3530154" cy="2446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11476" y="158465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Сотрудничество </a:t>
            </a:r>
            <a:r>
              <a:rPr lang="ru-RU" sz="2000" b="1" dirty="0"/>
              <a:t>с социальными институтами</a:t>
            </a:r>
          </a:p>
        </p:txBody>
      </p:sp>
      <p:pic>
        <p:nvPicPr>
          <p:cNvPr id="7" name="Рисунок 6" descr="G:\Лето 2016\Проект  Хочу стать тренером\Фото - ДЮСШ\1\DSC021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2330" y="3135472"/>
            <a:ext cx="3190578" cy="2340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G:\Лето 2016\Проект  Хочу стать тренером\Фото - ДЮСШ\2\DSC023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8217" y="4789864"/>
            <a:ext cx="2584178" cy="1880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78" y="1907178"/>
            <a:ext cx="3735162" cy="2721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94" y="4528518"/>
            <a:ext cx="3189605" cy="230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4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71127"/>
            <a:ext cx="12061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Мониторинг деятельности </a:t>
            </a:r>
            <a:r>
              <a:rPr lang="ru-RU" sz="2000" b="1" dirty="0" smtClean="0"/>
              <a:t>ДОУ по </a:t>
            </a:r>
            <a:r>
              <a:rPr lang="ru-RU" sz="2000" b="1" dirty="0"/>
              <a:t>ранней профориентации детей дошкольного возраста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2743867"/>
              </p:ext>
            </p:extLst>
          </p:nvPr>
        </p:nvGraphicFramePr>
        <p:xfrm>
          <a:off x="172720" y="514550"/>
          <a:ext cx="4808583" cy="3791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53175005"/>
              </p:ext>
            </p:extLst>
          </p:nvPr>
        </p:nvGraphicFramePr>
        <p:xfrm>
          <a:off x="5474099" y="471237"/>
          <a:ext cx="6587271" cy="38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59900469"/>
              </p:ext>
            </p:extLst>
          </p:nvPr>
        </p:nvGraphicFramePr>
        <p:xfrm>
          <a:off x="3803523" y="4032985"/>
          <a:ext cx="6651880" cy="2950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40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3" y="154003"/>
            <a:ext cx="4056818" cy="4470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84"/>
          <a:stretch/>
        </p:blipFill>
        <p:spPr>
          <a:xfrm>
            <a:off x="469956" y="4167738"/>
            <a:ext cx="3541972" cy="2565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09" y="101926"/>
            <a:ext cx="2513017" cy="345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30" y="2200445"/>
            <a:ext cx="2513017" cy="3456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12635" r="2175"/>
          <a:stretch/>
        </p:blipFill>
        <p:spPr>
          <a:xfrm rot="5400000">
            <a:off x="7768548" y="768128"/>
            <a:ext cx="4883615" cy="3818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60" y="3505986"/>
            <a:ext cx="2346323" cy="3226885"/>
          </a:xfrm>
          <a:prstGeom prst="rect">
            <a:avLst/>
          </a:prstGeom>
        </p:spPr>
      </p:pic>
      <p:sp>
        <p:nvSpPr>
          <p:cNvPr id="9" name="Волна 8"/>
          <p:cNvSpPr/>
          <p:nvPr/>
        </p:nvSpPr>
        <p:spPr>
          <a:xfrm>
            <a:off x="8563637" y="5199018"/>
            <a:ext cx="3538122" cy="153385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Участие в </a:t>
            </a:r>
            <a:r>
              <a:rPr lang="ru-RU" b="1" dirty="0" err="1" smtClean="0"/>
              <a:t>профориентационных</a:t>
            </a:r>
            <a:r>
              <a:rPr lang="ru-RU" b="1" dirty="0" smtClean="0"/>
              <a:t> конкурсах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17531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2" b="12982"/>
          <a:stretch/>
        </p:blipFill>
        <p:spPr>
          <a:xfrm>
            <a:off x="43762" y="113364"/>
            <a:ext cx="3261936" cy="4434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3739" b="4562"/>
          <a:stretch/>
        </p:blipFill>
        <p:spPr>
          <a:xfrm>
            <a:off x="2377411" y="2756095"/>
            <a:ext cx="3129111" cy="3952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06" y="86628"/>
            <a:ext cx="3243895" cy="4461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32" y="2807897"/>
            <a:ext cx="2836586" cy="3901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9" b="28820"/>
          <a:stretch/>
        </p:blipFill>
        <p:spPr>
          <a:xfrm>
            <a:off x="3603645" y="181727"/>
            <a:ext cx="2500205" cy="1825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51" y="181727"/>
            <a:ext cx="2566259" cy="1814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17" y="1774636"/>
            <a:ext cx="2169595" cy="29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4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947" y="177553"/>
            <a:ext cx="982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Нормативно-правовые основы профориентации</a:t>
            </a:r>
            <a:endParaRPr lang="ru-RU" sz="2400" b="1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6947" y="785181"/>
            <a:ext cx="11461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Конституция Российской Федерации </a:t>
            </a:r>
            <a:r>
              <a:rPr lang="ru-RU" sz="2000" dirty="0"/>
              <a:t>(в </a:t>
            </a:r>
            <a:r>
              <a:rPr lang="ru-RU" sz="2000" dirty="0" smtClean="0"/>
              <a:t>которой закреплено </a:t>
            </a:r>
            <a:r>
              <a:rPr lang="ru-RU" sz="2000" dirty="0"/>
              <a:t>право каждого гражданина РФ на </a:t>
            </a:r>
            <a:r>
              <a:rPr lang="ru-RU" sz="2000" dirty="0" smtClean="0"/>
              <a:t>получение основного </a:t>
            </a:r>
            <a:r>
              <a:rPr lang="ru-RU" sz="2000" dirty="0"/>
              <a:t>общего образования, а также </a:t>
            </a:r>
            <a:r>
              <a:rPr lang="ru-RU" sz="2000" dirty="0" smtClean="0"/>
              <a:t>регулируются отношения в сфере </a:t>
            </a:r>
            <a:r>
              <a:rPr lang="ru-RU" sz="2000" dirty="0"/>
              <a:t>образования)</a:t>
            </a: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 rot="16200000">
            <a:off x="100825" y="870452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ссылка на другую страницу 4"/>
          <p:cNvSpPr/>
          <p:nvPr/>
        </p:nvSpPr>
        <p:spPr>
          <a:xfrm rot="16200000">
            <a:off x="88988" y="2061851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 rot="16200000">
            <a:off x="100825" y="2962839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 rot="16200000">
            <a:off x="88989" y="4473074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6947" y="2015385"/>
            <a:ext cx="11357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Федеральный закон «Об образовании в </a:t>
            </a:r>
            <a:r>
              <a:rPr lang="ru-RU" sz="2000" b="1" dirty="0" smtClean="0"/>
              <a:t>Российской Федерации</a:t>
            </a:r>
            <a:r>
              <a:rPr lang="ru-RU" sz="2000" b="1" dirty="0"/>
              <a:t>» </a:t>
            </a:r>
            <a:r>
              <a:rPr lang="ru-RU" sz="2000" dirty="0"/>
              <a:t>от </a:t>
            </a:r>
            <a:r>
              <a:rPr lang="ru-RU" sz="2000" dirty="0" smtClean="0"/>
              <a:t>29.12.2012 г. </a:t>
            </a:r>
            <a:r>
              <a:rPr lang="ru-RU" sz="2000" dirty="0"/>
              <a:t>№ </a:t>
            </a:r>
            <a:r>
              <a:rPr lang="ru-RU" sz="2000" dirty="0" smtClean="0"/>
              <a:t>273-ФЗ </a:t>
            </a:r>
            <a:r>
              <a:rPr lang="ru-RU" sz="2000" dirty="0"/>
              <a:t>(</a:t>
            </a:r>
            <a:r>
              <a:rPr lang="ru-RU" sz="2000" dirty="0" smtClean="0"/>
              <a:t>с изм. </a:t>
            </a:r>
            <a:r>
              <a:rPr lang="ru-RU" sz="2000" dirty="0"/>
              <a:t>и </a:t>
            </a:r>
            <a:r>
              <a:rPr lang="ru-RU" sz="2000" dirty="0" smtClean="0"/>
              <a:t>доп. вступ. </a:t>
            </a:r>
            <a:r>
              <a:rPr lang="ru-RU" sz="2000" dirty="0"/>
              <a:t>в силу с </a:t>
            </a:r>
            <a:r>
              <a:rPr lang="ru-RU" sz="2000" dirty="0" smtClean="0"/>
              <a:t>01. 03. </a:t>
            </a:r>
            <a:r>
              <a:rPr lang="ru-RU" sz="2000" dirty="0"/>
              <a:t>2022 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8786" y="2898897"/>
            <a:ext cx="11449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Государственная программа Российской </a:t>
            </a:r>
            <a:r>
              <a:rPr lang="ru-RU" b="1" dirty="0" smtClean="0"/>
              <a:t>Федерации «Развитие </a:t>
            </a:r>
            <a:r>
              <a:rPr lang="ru-RU" b="1" dirty="0"/>
              <a:t>образования» на </a:t>
            </a:r>
            <a:r>
              <a:rPr lang="ru-RU" b="1" dirty="0" smtClean="0"/>
              <a:t>2018-2025 </a:t>
            </a:r>
            <a:r>
              <a:rPr lang="ru-RU" b="1" dirty="0"/>
              <a:t>годы </a:t>
            </a:r>
            <a:r>
              <a:rPr lang="ru-RU" dirty="0"/>
              <a:t>(</a:t>
            </a:r>
            <a:r>
              <a:rPr lang="ru-RU" dirty="0" smtClean="0"/>
              <a:t>основной целью </a:t>
            </a:r>
            <a:r>
              <a:rPr lang="ru-RU" dirty="0"/>
              <a:t>которой является обеспечение высокого </a:t>
            </a:r>
            <a:r>
              <a:rPr lang="ru-RU" dirty="0" smtClean="0"/>
              <a:t>качества российского образования </a:t>
            </a:r>
            <a:r>
              <a:rPr lang="ru-RU" dirty="0"/>
              <a:t>в соответствии с </a:t>
            </a:r>
            <a:r>
              <a:rPr lang="ru-RU" dirty="0" smtClean="0"/>
              <a:t>меняющимися запросами населения</a:t>
            </a:r>
            <a:r>
              <a:rPr lang="ru-RU" dirty="0"/>
              <a:t>, развитие потенциала </a:t>
            </a:r>
            <a:r>
              <a:rPr lang="ru-RU" dirty="0" smtClean="0"/>
              <a:t>молодого поколения </a:t>
            </a:r>
            <a:r>
              <a:rPr lang="ru-RU" dirty="0"/>
              <a:t>в интересах </a:t>
            </a:r>
            <a:r>
              <a:rPr lang="ru-RU" dirty="0" smtClean="0"/>
              <a:t>инновационного социально-ориентированного </a:t>
            </a:r>
            <a:r>
              <a:rPr lang="ru-RU" dirty="0"/>
              <a:t>развития страны)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431" y="4442871"/>
            <a:ext cx="1138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Приоритетный национальный проект «Образование» </a:t>
            </a:r>
            <a:r>
              <a:rPr lang="ru-RU" sz="2000" dirty="0" smtClean="0"/>
              <a:t>(один из основных направлений проекта – стимулирование инноваций в сфере образования)</a:t>
            </a:r>
            <a:endParaRPr lang="ru-RU" sz="2000" dirty="0"/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 rot="16200000">
            <a:off x="88988" y="5708312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96431" y="5765859"/>
            <a:ext cx="994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Федеральный образовательный стандарт дошкольного образования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877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 rot="16200000">
            <a:off x="120693" y="1131282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9613" y="1032360"/>
            <a:ext cx="11190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«</a:t>
            </a:r>
            <a:r>
              <a:rPr lang="ru-RU" sz="2400" b="1" dirty="0" smtClean="0"/>
              <a:t>Концепции сопровождения </a:t>
            </a:r>
            <a:r>
              <a:rPr lang="ru-RU" sz="2400" b="1" dirty="0"/>
              <a:t>профессионального </a:t>
            </a:r>
            <a:r>
              <a:rPr lang="ru-RU" sz="2400" b="1" dirty="0" smtClean="0"/>
              <a:t>самоопределения обучающихся </a:t>
            </a:r>
            <a:r>
              <a:rPr lang="ru-RU" sz="2400" b="1" dirty="0"/>
              <a:t>в условиях непрерывности образования» </a:t>
            </a:r>
            <a:endParaRPr lang="ru-RU" sz="2400" b="1" dirty="0" smtClean="0"/>
          </a:p>
          <a:p>
            <a:pPr algn="just"/>
            <a:r>
              <a:rPr lang="ru-RU" sz="2400" dirty="0" smtClean="0"/>
              <a:t>Документ </a:t>
            </a:r>
            <a:r>
              <a:rPr lang="ru-RU" sz="2400" dirty="0"/>
              <a:t>разработан в Центре профессионального образования ФГАУ «Федеральный институт образования». Авторы: В.И.  Блинов, И.С.  Сергеев, </a:t>
            </a:r>
            <a:r>
              <a:rPr lang="ru-RU" sz="2400" dirty="0" smtClean="0"/>
              <a:t>Настоящая </a:t>
            </a:r>
            <a:r>
              <a:rPr lang="ru-RU" sz="2400" dirty="0"/>
              <a:t>Концепция разработана с целью определить и обосновать научно-методические и организационно-методические основы государственной политики в области сопровождения профессионального самоопределения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 rot="16200000">
            <a:off x="181654" y="4691745"/>
            <a:ext cx="549993" cy="58592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314" y="4476877"/>
            <a:ext cx="11112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Указы Президента Российской Федерации </a:t>
            </a:r>
            <a:r>
              <a:rPr lang="ru-RU" sz="2400" dirty="0" smtClean="0"/>
              <a:t>№ 204 «О национальных целях и стратегических задачах развития Российской Федерации на период до 2024 г.», № 274 «О национальных целях развития на период до 2030»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211" y="203874"/>
            <a:ext cx="11939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Приказ </a:t>
            </a:r>
            <a:r>
              <a:rPr lang="ru-RU" sz="1400" dirty="0"/>
              <a:t>управления образования, молодежной политики и спорта </a:t>
            </a:r>
            <a:r>
              <a:rPr lang="ru-RU" sz="1400" dirty="0" smtClean="0"/>
              <a:t>Амурского муниципального </a:t>
            </a:r>
            <a:r>
              <a:rPr lang="ru-RU" sz="1400" dirty="0"/>
              <a:t>района Хабаровского края от 28.06.2022 г. № 362-Д «О </a:t>
            </a:r>
            <a:r>
              <a:rPr lang="ru-RU" sz="1400" dirty="0" smtClean="0"/>
              <a:t>создании инновационной </a:t>
            </a:r>
            <a:r>
              <a:rPr lang="ru-RU" sz="1400" dirty="0"/>
              <a:t>инфраструктуры в сфере муниципальной системы </a:t>
            </a:r>
            <a:r>
              <a:rPr lang="ru-RU" sz="1400" dirty="0" smtClean="0"/>
              <a:t>образования Амурского </a:t>
            </a:r>
            <a:r>
              <a:rPr lang="ru-RU" sz="1400" dirty="0"/>
              <a:t>муниципального района» учреждению </a:t>
            </a:r>
            <a:endParaRPr lang="ru-RU" sz="1400" dirty="0" smtClean="0"/>
          </a:p>
          <a:p>
            <a:pPr algn="ctr"/>
            <a:r>
              <a:rPr lang="ru-RU" dirty="0" smtClean="0"/>
              <a:t>Муниципальная  инновационная </a:t>
            </a:r>
            <a:r>
              <a:rPr lang="ru-RU" dirty="0"/>
              <a:t>площадка на </a:t>
            </a:r>
            <a:r>
              <a:rPr lang="ru-RU" dirty="0" smtClean="0"/>
              <a:t>2022 </a:t>
            </a:r>
            <a:r>
              <a:rPr lang="ru-RU" dirty="0"/>
              <a:t>– </a:t>
            </a:r>
            <a:r>
              <a:rPr lang="ru-RU" dirty="0" smtClean="0"/>
              <a:t>2023 </a:t>
            </a:r>
            <a:r>
              <a:rPr lang="ru-RU" dirty="0"/>
              <a:t>г.</a:t>
            </a:r>
          </a:p>
          <a:p>
            <a:pPr algn="ctr"/>
            <a:r>
              <a:rPr lang="ru-RU" dirty="0" smtClean="0"/>
              <a:t> по теме: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«Ранняя профориентация в формате «</a:t>
            </a:r>
            <a:r>
              <a:rPr lang="ru-RU" b="1" dirty="0" err="1"/>
              <a:t>Беби</a:t>
            </a:r>
            <a:r>
              <a:rPr lang="ru-RU" b="1" dirty="0"/>
              <a:t> </a:t>
            </a:r>
            <a:r>
              <a:rPr lang="ru-RU" b="1" dirty="0" err="1" smtClean="0"/>
              <a:t>Скилс</a:t>
            </a:r>
            <a:r>
              <a:rPr lang="ru-RU" b="1" dirty="0" smtClean="0"/>
              <a:t>» среди </a:t>
            </a:r>
            <a:r>
              <a:rPr lang="ru-RU" b="1" dirty="0"/>
              <a:t>детей старшего дошкольного </a:t>
            </a:r>
            <a:r>
              <a:rPr lang="ru-RU" b="1" dirty="0" smtClean="0"/>
              <a:t>возраста»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378401"/>
            <a:ext cx="12052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Беби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Скилс</a:t>
            </a:r>
            <a:r>
              <a:rPr lang="ru-RU" sz="2400" b="1" dirty="0" smtClean="0"/>
              <a:t> (Юный мастер) </a:t>
            </a:r>
            <a:r>
              <a:rPr lang="ru-RU" sz="2400" dirty="0" smtClean="0"/>
              <a:t>- чемпионат </a:t>
            </a:r>
            <a:r>
              <a:rPr lang="ru-RU" sz="2400" dirty="0"/>
              <a:t>рабочих профессий для дошкольников, созданный по мотивам </a:t>
            </a:r>
            <a:r>
              <a:rPr lang="ru-RU" sz="2400" dirty="0" err="1" smtClean="0"/>
              <a:t>Волд</a:t>
            </a:r>
            <a:r>
              <a:rPr lang="ru-RU" sz="2400" dirty="0" smtClean="0"/>
              <a:t> </a:t>
            </a:r>
            <a:r>
              <a:rPr lang="ru-RU" sz="2400" dirty="0" err="1" smtClean="0"/>
              <a:t>Скилс</a:t>
            </a:r>
            <a:r>
              <a:rPr lang="ru-RU" sz="2400" dirty="0"/>
              <a:t> </a:t>
            </a:r>
            <a:r>
              <a:rPr lang="ru-RU" sz="2400" dirty="0" smtClean="0"/>
              <a:t>(от </a:t>
            </a:r>
            <a:r>
              <a:rPr lang="ru-RU" sz="2400" dirty="0"/>
              <a:t>англ. </a:t>
            </a:r>
            <a:r>
              <a:rPr lang="en-US" sz="2400" dirty="0"/>
              <a:t>skills — </a:t>
            </a:r>
            <a:r>
              <a:rPr lang="en-US" sz="2400" b="1" dirty="0"/>
              <a:t>«</a:t>
            </a:r>
            <a:r>
              <a:rPr lang="ru-RU" sz="2400" b="1" dirty="0"/>
              <a:t>умения</a:t>
            </a:r>
            <a:r>
              <a:rPr lang="ru-RU" sz="2400" b="1" dirty="0" smtClean="0"/>
              <a:t>»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8" y="4140402"/>
            <a:ext cx="3458664" cy="2556185"/>
          </a:xfrm>
          <a:prstGeom prst="rect">
            <a:avLst/>
          </a:prstGeom>
        </p:spPr>
      </p:pic>
      <p:pic>
        <p:nvPicPr>
          <p:cNvPr id="7" name="Picture 2" descr="В Омске впервые прошел Чемпионат рабочих профессий «Baby Skills – Omsk»  среди воспитанников детских сад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06" y="4140402"/>
            <a:ext cx="4260326" cy="23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669" y="4140402"/>
            <a:ext cx="3652387" cy="2430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9235" y="3487946"/>
            <a:ext cx="206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«Лаборант»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4285" y="3492463"/>
            <a:ext cx="334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«Кулинарное дело»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472839" y="3487946"/>
            <a:ext cx="319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«Робототехника»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198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8412" y="313225"/>
            <a:ext cx="11155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u="sng" dirty="0" smtClean="0"/>
              <a:t>Цель:  </a:t>
            </a:r>
            <a:r>
              <a:rPr lang="ru-RU" sz="1400" b="1" dirty="0" smtClean="0"/>
              <a:t>сформировать </a:t>
            </a:r>
            <a:r>
              <a:rPr lang="ru-RU" sz="1400" b="1" dirty="0"/>
              <a:t>у детей старшего дошкольного возраста, в том числе детей с ОВЗ положительное эмоциональное отношение к миру профессий, предоставить им возможность использовать свои силы в доступных видах деятельности и через участие в чемпионате «Юный мастер</a:t>
            </a:r>
            <a:r>
              <a:rPr lang="ru-RU" sz="1400" b="1" dirty="0" smtClean="0"/>
              <a:t>», получить </a:t>
            </a:r>
            <a:r>
              <a:rPr lang="ru-RU" sz="1400" b="1" dirty="0"/>
              <a:t>положительный опыт успешной социализации в адаптированной профессиональной </a:t>
            </a:r>
            <a:r>
              <a:rPr lang="ru-RU" sz="1400" b="1" dirty="0" smtClean="0"/>
              <a:t>деятельности</a:t>
            </a:r>
            <a:endParaRPr lang="ru-RU" sz="1400" b="1" dirty="0"/>
          </a:p>
        </p:txBody>
      </p:sp>
      <p:sp>
        <p:nvSpPr>
          <p:cNvPr id="5" name="Блок-схема: ссылка на другую страницу 4"/>
          <p:cNvSpPr/>
          <p:nvPr/>
        </p:nvSpPr>
        <p:spPr>
          <a:xfrm rot="16200000">
            <a:off x="110884" y="1397056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8868" y="1344039"/>
            <a:ext cx="117212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u="sng" dirty="0" smtClean="0"/>
              <a:t>Задачи:</a:t>
            </a:r>
          </a:p>
          <a:p>
            <a:pPr algn="just"/>
            <a:endParaRPr lang="ru-RU" sz="1600" b="1" dirty="0"/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Знакомство </a:t>
            </a:r>
            <a:r>
              <a:rPr lang="ru-RU" sz="1600" b="1" dirty="0"/>
              <a:t>на практике детей с профессиями, востребованными на рынке труда Хабаровского края, закрепление первоначальных представлений о профессиях, воспитание интереса к ним; предоставление возможности проявить свои способности в разных </a:t>
            </a:r>
            <a:r>
              <a:rPr lang="ru-RU" sz="1600" b="1" dirty="0" smtClean="0"/>
              <a:t>профессиях;</a:t>
            </a:r>
          </a:p>
          <a:p>
            <a:pPr algn="just"/>
            <a:endParaRPr lang="ru-RU" sz="1600" b="1" dirty="0"/>
          </a:p>
          <a:p>
            <a:pPr marL="342900" indent="-342900" algn="just">
              <a:buAutoNum type="arabicPeriod" startAt="2"/>
            </a:pPr>
            <a:r>
              <a:rPr lang="ru-RU" sz="1600" b="1" dirty="0" smtClean="0"/>
              <a:t>Совершенствование </a:t>
            </a:r>
            <a:r>
              <a:rPr lang="ru-RU" sz="1600" b="1" dirty="0"/>
              <a:t>навыков самостоятельной работы в приближенных к профессиональным условиям видах деятельности, адаптированным к возрасту воспитанников</a:t>
            </a:r>
            <a:r>
              <a:rPr lang="ru-RU" sz="1600" b="1" dirty="0" smtClean="0"/>
              <a:t>;</a:t>
            </a:r>
          </a:p>
          <a:p>
            <a:pPr algn="just"/>
            <a:endParaRPr lang="ru-RU" sz="1600" b="1" dirty="0"/>
          </a:p>
          <a:p>
            <a:pPr marL="342900" indent="-342900" algn="just">
              <a:buAutoNum type="arabicPeriod" startAt="3"/>
            </a:pPr>
            <a:r>
              <a:rPr lang="ru-RU" sz="1600" b="1" dirty="0" smtClean="0"/>
              <a:t>Создание </a:t>
            </a:r>
            <a:r>
              <a:rPr lang="ru-RU" sz="1600" b="1" dirty="0"/>
              <a:t>условий успешной интеграции детей с ОВЗ и детей-инвалидов в общество</a:t>
            </a:r>
            <a:r>
              <a:rPr lang="ru-RU" sz="1600" b="1" dirty="0" smtClean="0"/>
              <a:t>;</a:t>
            </a:r>
          </a:p>
          <a:p>
            <a:pPr algn="just"/>
            <a:endParaRPr lang="ru-RU" sz="1600" b="1" dirty="0"/>
          </a:p>
          <a:p>
            <a:pPr marL="342900" indent="-342900" algn="just">
              <a:buAutoNum type="arabicPeriod" startAt="4"/>
            </a:pPr>
            <a:r>
              <a:rPr lang="ru-RU" sz="1600" b="1" dirty="0" smtClean="0"/>
              <a:t>Повышение </a:t>
            </a:r>
            <a:r>
              <a:rPr lang="ru-RU" sz="1600" b="1" dirty="0"/>
              <a:t>уровня компетенции педагогов ДОУ в вопросах ранней профориентации у детей старшего дошкольного возраста с целью формирования у них необходимых </a:t>
            </a:r>
            <a:r>
              <a:rPr lang="ru-RU" sz="1600" b="1" dirty="0" smtClean="0"/>
              <a:t>компетенций</a:t>
            </a:r>
            <a:r>
              <a:rPr lang="ru-RU" sz="1600" b="1" dirty="0"/>
              <a:t>;</a:t>
            </a:r>
            <a:endParaRPr lang="ru-RU" sz="1600" b="1" dirty="0" smtClean="0"/>
          </a:p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5. Обогащение развивающей предметно-пространственной среды </a:t>
            </a:r>
            <a:r>
              <a:rPr lang="ru-RU" sz="1600" b="1" dirty="0" err="1"/>
              <a:t>профориентационным</a:t>
            </a:r>
            <a:r>
              <a:rPr lang="ru-RU" sz="1600" b="1" dirty="0"/>
              <a:t> </a:t>
            </a:r>
            <a:r>
              <a:rPr lang="ru-RU" sz="1600" b="1" dirty="0" smtClean="0"/>
              <a:t>содержанием;</a:t>
            </a:r>
          </a:p>
          <a:p>
            <a:pPr algn="just"/>
            <a:endParaRPr lang="ru-RU" sz="1600" b="1" dirty="0"/>
          </a:p>
          <a:p>
            <a:pPr marL="342900" indent="-342900" algn="just">
              <a:buAutoNum type="arabicPeriod" startAt="6"/>
            </a:pPr>
            <a:r>
              <a:rPr lang="ru-RU" sz="1600" b="1" dirty="0" smtClean="0"/>
              <a:t>Привлечение </a:t>
            </a:r>
            <a:r>
              <a:rPr lang="ru-RU" sz="1600" b="1" dirty="0"/>
              <a:t>родителей (законных представителей) к активному участию в реализации проекта, изменение вектора сознания у родителей, в вопросах формирования навыка самостоятельности и инициативы у своих детей</a:t>
            </a:r>
            <a:r>
              <a:rPr lang="ru-RU" sz="1600" b="1" dirty="0" smtClean="0"/>
              <a:t>;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7. Совершенствование форм работы по установлению сотрудничества с социальными институтами для решения задач ранней профориентации дошкольников. </a:t>
            </a:r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 rot="16200000">
            <a:off x="110884" y="363974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2673489"/>
              </p:ext>
            </p:extLst>
          </p:nvPr>
        </p:nvGraphicFramePr>
        <p:xfrm>
          <a:off x="174171" y="217714"/>
          <a:ext cx="11382103" cy="6392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49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2470" y="144004"/>
            <a:ext cx="8027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/>
              <a:t>Проблемы </a:t>
            </a:r>
            <a:r>
              <a:rPr lang="ru-RU" sz="2000" b="1" u="sng" dirty="0"/>
              <a:t>по организации </a:t>
            </a:r>
            <a:r>
              <a:rPr lang="ru-RU" sz="2000" b="1" u="sng" dirty="0" smtClean="0"/>
              <a:t>ранней профориентации </a:t>
            </a:r>
            <a:r>
              <a:rPr lang="ru-RU" sz="2000" b="1" u="sng" dirty="0"/>
              <a:t>в </a:t>
            </a:r>
            <a:r>
              <a:rPr lang="ru-RU" sz="2000" b="1" u="sng" dirty="0" smtClean="0"/>
              <a:t>ДОУ</a:t>
            </a:r>
            <a:endParaRPr lang="ru-RU" sz="2000" b="1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221" y="1028849"/>
            <a:ext cx="113908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знакомство </a:t>
            </a:r>
            <a:r>
              <a:rPr lang="ru-RU" sz="2000" b="1" dirty="0"/>
              <a:t>детей с профессиями взрослых осуществляется в большей степени </a:t>
            </a:r>
            <a:r>
              <a:rPr lang="ru-RU" sz="2000" b="1" dirty="0" smtClean="0"/>
              <a:t>стихийно;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осведомленность </a:t>
            </a:r>
            <a:r>
              <a:rPr lang="ru-RU" sz="2000" b="1" dirty="0"/>
              <a:t>детей представлена узким спектром </a:t>
            </a:r>
            <a:r>
              <a:rPr lang="ru-RU" sz="2000" b="1" dirty="0" smtClean="0"/>
              <a:t>профессий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недостаточно </a:t>
            </a:r>
            <a:r>
              <a:rPr lang="ru-RU" sz="2000" b="1" dirty="0"/>
              <a:t>используются современные образовательные </a:t>
            </a:r>
            <a:r>
              <a:rPr lang="ru-RU" sz="2000" b="1" dirty="0" smtClean="0"/>
              <a:t>технологии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работа ведется </a:t>
            </a:r>
            <a:r>
              <a:rPr lang="ru-RU" sz="2000" b="1" dirty="0"/>
              <a:t>не целенаправленно, без учета специфики регионального компонента</a:t>
            </a:r>
            <a:r>
              <a:rPr lang="ru-RU" sz="2000" b="1" dirty="0" smtClean="0"/>
              <a:t>;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РППС недостаточно </a:t>
            </a:r>
            <a:r>
              <a:rPr lang="ru-RU" sz="2000" b="1" dirty="0"/>
              <a:t>насыщена элементами, погружающими детей в мир </a:t>
            </a:r>
            <a:r>
              <a:rPr lang="ru-RU" sz="2000" b="1" dirty="0" smtClean="0"/>
              <a:t>профессий;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недостаточное </a:t>
            </a:r>
            <a:r>
              <a:rPr lang="ru-RU" sz="2000" b="1" dirty="0"/>
              <a:t>внимание к планированию совместной работы с </a:t>
            </a:r>
            <a:r>
              <a:rPr lang="ru-RU" sz="2000" b="1" dirty="0" smtClean="0"/>
              <a:t>семьей; 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не </a:t>
            </a:r>
            <a:r>
              <a:rPr lang="ru-RU" sz="2000" b="1" dirty="0"/>
              <a:t>в полной мере используются ресурсы социальных </a:t>
            </a:r>
            <a:r>
              <a:rPr lang="ru-RU" sz="2000" b="1" dirty="0" smtClean="0"/>
              <a:t>партнеров</a:t>
            </a:r>
            <a:endParaRPr lang="ru-RU" sz="2000" b="1" dirty="0"/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 rot="16200000">
            <a:off x="211668" y="2001259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ссылка на другую страницу 4"/>
          <p:cNvSpPr/>
          <p:nvPr/>
        </p:nvSpPr>
        <p:spPr>
          <a:xfrm rot="16200000">
            <a:off x="211670" y="4192018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 rot="16200000">
            <a:off x="211669" y="3264657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 rot="16200000">
            <a:off x="232404" y="2604277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 rot="16200000">
            <a:off x="214692" y="5668656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ссылка на другую страницу 8"/>
          <p:cNvSpPr/>
          <p:nvPr/>
        </p:nvSpPr>
        <p:spPr>
          <a:xfrm rot="16200000">
            <a:off x="211671" y="5015620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ссылка на другую страницу 9"/>
          <p:cNvSpPr/>
          <p:nvPr/>
        </p:nvSpPr>
        <p:spPr>
          <a:xfrm rot="16200000">
            <a:off x="223549" y="1090885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" y="162338"/>
            <a:ext cx="11756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/>
              <a:t>Инструментальное обеспечение оценивания</a:t>
            </a:r>
          </a:p>
          <a:p>
            <a:pPr algn="ctr"/>
            <a:r>
              <a:rPr lang="ru-RU" sz="2000" b="1" u="sng" dirty="0"/>
              <a:t>знаний детей о профессиях взрослых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17" y="1863634"/>
            <a:ext cx="2727205" cy="26534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269" y="2479054"/>
            <a:ext cx="36227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/>
          </a:p>
          <a:p>
            <a:pPr algn="just"/>
            <a:r>
              <a:rPr lang="ru-RU" sz="2000" b="1" u="sng" dirty="0" smtClean="0"/>
              <a:t>1 </a:t>
            </a:r>
            <a:r>
              <a:rPr lang="ru-RU" sz="2000" b="1" u="sng" dirty="0"/>
              <a:t>уровень </a:t>
            </a:r>
            <a:r>
              <a:rPr lang="ru-RU" sz="2000" b="1" u="sng" dirty="0" smtClean="0"/>
              <a:t>    </a:t>
            </a:r>
            <a:r>
              <a:rPr lang="ru-RU" sz="2000" b="1" dirty="0" smtClean="0"/>
              <a:t>наблюдений 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u="sng" dirty="0" smtClean="0"/>
              <a:t>2 </a:t>
            </a:r>
            <a:r>
              <a:rPr lang="ru-RU" sz="2000" b="1" u="sng" dirty="0"/>
              <a:t>уровень </a:t>
            </a:r>
            <a:r>
              <a:rPr lang="ru-RU" sz="2000" b="1" u="sng" dirty="0" smtClean="0"/>
              <a:t>    </a:t>
            </a:r>
            <a:r>
              <a:rPr lang="ru-RU" sz="2000" b="1" dirty="0" smtClean="0"/>
              <a:t>узнавания 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u="sng" dirty="0"/>
              <a:t>3 уровень </a:t>
            </a:r>
            <a:r>
              <a:rPr lang="ru-RU" sz="2000" b="1" dirty="0" smtClean="0"/>
              <a:t>    отношений</a:t>
            </a:r>
          </a:p>
          <a:p>
            <a:pPr algn="just"/>
            <a:r>
              <a:rPr lang="ru-RU" sz="2000" b="1" dirty="0" smtClean="0"/>
              <a:t> </a:t>
            </a:r>
          </a:p>
          <a:p>
            <a:pPr algn="just"/>
            <a:r>
              <a:rPr lang="ru-RU" sz="2000" b="1" u="sng" dirty="0" smtClean="0"/>
              <a:t>4 </a:t>
            </a:r>
            <a:r>
              <a:rPr lang="ru-RU" sz="2000" b="1" u="sng" dirty="0"/>
              <a:t>уровень </a:t>
            </a:r>
            <a:r>
              <a:rPr lang="ru-RU" sz="2000" b="1" dirty="0" smtClean="0"/>
              <a:t>   деятельности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62549" y="1201782"/>
            <a:ext cx="52512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/>
              <a:t>Методика выявления знаний детей о труде взрослых В. И. Логинова;</a:t>
            </a:r>
          </a:p>
          <a:p>
            <a:pPr algn="just"/>
            <a:endParaRPr lang="ru-RU" sz="2000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/>
              <a:t>Модифицированная методика О.В. </a:t>
            </a:r>
            <a:r>
              <a:rPr lang="ru-RU" sz="2000" b="1" dirty="0" err="1" smtClean="0"/>
              <a:t>Дыбина</a:t>
            </a:r>
            <a:r>
              <a:rPr lang="ru-RU" sz="2000" b="1" dirty="0" smtClean="0"/>
              <a:t> «Беседа с детьми о труде взрослых»;</a:t>
            </a:r>
          </a:p>
          <a:p>
            <a:pPr algn="just"/>
            <a:endParaRPr lang="ru-RU" sz="2000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/>
              <a:t>Диагностическая методика Г.А. </a:t>
            </a:r>
            <a:r>
              <a:rPr lang="ru-RU" sz="2000" b="1" dirty="0" err="1" smtClean="0"/>
              <a:t>Урунтаевой</a:t>
            </a:r>
            <a:r>
              <a:rPr lang="ru-RU" sz="2000" b="1" dirty="0" smtClean="0"/>
              <a:t> и Т.И. </a:t>
            </a:r>
            <a:r>
              <a:rPr lang="ru-RU" sz="2000" b="1" dirty="0" err="1" smtClean="0"/>
              <a:t>Гризик</a:t>
            </a:r>
            <a:r>
              <a:rPr lang="ru-RU" sz="2000" b="1" dirty="0" smtClean="0"/>
              <a:t> «Представления о труде взрослых»;</a:t>
            </a:r>
          </a:p>
          <a:p>
            <a:pPr algn="just"/>
            <a:endParaRPr lang="ru-RU" sz="2000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/>
              <a:t>Проективная методика </a:t>
            </a:r>
            <a:r>
              <a:rPr lang="ru-RU" sz="2000" b="1" dirty="0"/>
              <a:t>«Выбор будущей профессии», основанную на методике Е. А. Климова «Определение типа будущей профессии».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0616" y="960704"/>
            <a:ext cx="3378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Особенности процессов </a:t>
            </a:r>
            <a:r>
              <a:rPr lang="ru-RU" b="1" dirty="0"/>
              <a:t>познания и восприятия детьми дошкольного возраста мира взрослых</a:t>
            </a:r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>
            <a:off x="1915886" y="2251513"/>
            <a:ext cx="278675" cy="336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693</TotalTime>
  <Words>1015</Words>
  <Application>Microsoft Office PowerPoint</Application>
  <PresentationFormat>Широкоэкранный</PresentationFormat>
  <Paragraphs>138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49</cp:revision>
  <dcterms:created xsi:type="dcterms:W3CDTF">2023-04-25T03:20:25Z</dcterms:created>
  <dcterms:modified xsi:type="dcterms:W3CDTF">2023-04-27T06:22:18Z</dcterms:modified>
</cp:coreProperties>
</file>