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Развитие комбинаторных способностей у</a:t>
            </a:r>
          </a:p>
          <a:p>
            <a:pPr algn="ctr"/>
            <a:r>
              <a:rPr lang="ru-RU" sz="2400" b="1" u="sng" dirty="0"/>
              <a:t> старших дошкольников и ознакомление</a:t>
            </a:r>
          </a:p>
          <a:p>
            <a:pPr algn="ctr"/>
            <a:r>
              <a:rPr lang="ru-RU" sz="2400" b="1" u="sng" dirty="0"/>
              <a:t> с теорией вероятностей</a:t>
            </a:r>
            <a:r>
              <a:rPr lang="ru-RU" sz="2800" b="1" u="sng" dirty="0"/>
              <a:t>.</a:t>
            </a:r>
            <a:endParaRPr lang="ru-RU" sz="2800" dirty="0"/>
          </a:p>
          <a:p>
            <a:pPr algn="ctr"/>
            <a:r>
              <a:rPr lang="ru-RU" sz="2800" dirty="0"/>
              <a:t> </a:t>
            </a:r>
            <a:endParaRPr lang="ru-RU" sz="2800" b="1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Вероятность</a:t>
            </a:r>
            <a:r>
              <a:rPr lang="ru-RU" sz="2800" dirty="0"/>
              <a:t>- это отношение количества благоприятного события к количеству всех возможных событий.</a:t>
            </a:r>
          </a:p>
          <a:p>
            <a:pPr algn="just"/>
            <a:endParaRPr lang="ru-RU" sz="2800" b="1" dirty="0">
              <a:solidFill>
                <a:srgbClr val="FF0000"/>
              </a:solidFill>
            </a:endParaRPr>
          </a:p>
          <a:p>
            <a:pPr algn="just"/>
            <a:endParaRPr lang="ru-RU" sz="2800" b="1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Комбинаторика</a:t>
            </a:r>
            <a:r>
              <a:rPr lang="ru-RU" sz="2800" dirty="0"/>
              <a:t> – это раздел математики, изучающий вопрос о числе возможных способов распределения предложенных предметов в определённом порядке</a:t>
            </a:r>
          </a:p>
          <a:p>
            <a:pPr algn="just"/>
            <a:r>
              <a:rPr lang="ru-RU" sz="2800" dirty="0"/>
              <a:t> (перестановки, размещения, сочетания) 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779912" y="3429000"/>
            <a:ext cx="23042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8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Комбинаторные способности включают следующие умения</a:t>
            </a:r>
            <a:r>
              <a:rPr lang="ru-RU" u="sng" dirty="0"/>
              <a:t>– </a:t>
            </a:r>
          </a:p>
          <a:p>
            <a:r>
              <a:rPr lang="ru-RU" dirty="0"/>
              <a:t>находить оптимальную (или, по крайней мере, удовлетворительную) комбинацию, отвечающую требованиям ситуации (шахматной, коммуникативной);</a:t>
            </a:r>
          </a:p>
          <a:p>
            <a:r>
              <a:rPr lang="ru-RU" dirty="0"/>
              <a:t>– видеть все разнообразие возможных вариантов, которые могут быть построены на основе исходных элементов, входящих в эту ситуацию;</a:t>
            </a:r>
          </a:p>
          <a:p>
            <a:r>
              <a:rPr lang="ru-RU" dirty="0"/>
              <a:t>– прогнозировать как можно более полно возможные эффекты и последствия комбинаций.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22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964704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 условия группы мы предлагали детям такие варианты задач:</a:t>
            </a:r>
            <a:endParaRPr lang="ru-RU" sz="2000" b="1" dirty="0"/>
          </a:p>
        </p:txBody>
      </p:sp>
      <p:pic>
        <p:nvPicPr>
          <p:cNvPr id="1026" name="Picture 2" descr="C:\Users\ПК\Downloads\WhatsApp Image 2024-02-12 at 12.56.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0" y="908720"/>
            <a:ext cx="3756997" cy="28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ownloads\WhatsApp Image 2024-02-12 at 12.56.21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0" y="3735860"/>
            <a:ext cx="3756997" cy="28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ownloads\WhatsApp Image 2024-02-12 at 12.56.2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67" y="908720"/>
            <a:ext cx="3756997" cy="28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К\Downloads\WhatsApp Image 2024-02-12 at 12.56.2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08" y="3735860"/>
            <a:ext cx="3761163" cy="28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ПК\Downloads\WhatsApp Image 2024-02-15 at 16.45.53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4" t="11427" r="13864" b="13483"/>
          <a:stretch/>
        </p:blipFill>
        <p:spPr bwMode="auto">
          <a:xfrm rot="10800000">
            <a:off x="787876" y="1052732"/>
            <a:ext cx="2961201" cy="23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К\Downloads\WhatsApp Image 2024-02-15 at 16.45.5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837" r="7779" b="10836"/>
          <a:stretch/>
        </p:blipFill>
        <p:spPr bwMode="auto">
          <a:xfrm rot="10800000">
            <a:off x="827584" y="3929163"/>
            <a:ext cx="3260809" cy="21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К\Downloads\WhatsApp Image 2024-02-15 at 16.45.52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10813" r="10464" b="11971"/>
          <a:stretch/>
        </p:blipFill>
        <p:spPr bwMode="auto">
          <a:xfrm rot="10800000">
            <a:off x="4936659" y="3933056"/>
            <a:ext cx="3168352" cy="22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К\Downloads\WhatsApp Image 2024-02-15 at 16.45.5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13" y="6858000"/>
            <a:ext cx="9630581" cy="72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ПК\Downloads\WhatsApp Image 2024-02-15 at 16.45.54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18401" r="2978" b="5978"/>
          <a:stretch/>
        </p:blipFill>
        <p:spPr bwMode="auto">
          <a:xfrm rot="11022298">
            <a:off x="5137979" y="1154833"/>
            <a:ext cx="3225494" cy="20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867563" cy="186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48680"/>
            <a:ext cx="337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Варианты комбинаторных задач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1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404664"/>
            <a:ext cx="8363272" cy="6408712"/>
          </a:xfrm>
        </p:spPr>
        <p:txBody>
          <a:bodyPr>
            <a:normAutofit fontScale="40000" lnSpcReduction="20000"/>
          </a:bodyPr>
          <a:lstStyle/>
          <a:p>
            <a:r>
              <a:rPr lang="ru-RU" sz="6000" b="1" u="sng" dirty="0">
                <a:solidFill>
                  <a:srgbClr val="FF0000"/>
                </a:solidFill>
              </a:rPr>
              <a:t>При ознакомлении с теорией вероятностей решаются следующие задачи </a:t>
            </a:r>
          </a:p>
          <a:p>
            <a:r>
              <a:rPr lang="ru-RU" sz="5000" dirty="0">
                <a:sym typeface="Symbol"/>
              </a:rPr>
              <a:t></a:t>
            </a:r>
            <a:r>
              <a:rPr lang="ru-RU" sz="5000" dirty="0"/>
              <a:t> знакомство дошкольника с ключевыми понятиями математики и одним из ее направлений – теорией вероятностей; </a:t>
            </a:r>
          </a:p>
          <a:p>
            <a:endParaRPr lang="ru-RU" sz="5000" dirty="0"/>
          </a:p>
          <a:p>
            <a:r>
              <a:rPr lang="ru-RU" sz="5000" dirty="0">
                <a:sym typeface="Symbol"/>
              </a:rPr>
              <a:t></a:t>
            </a:r>
            <a:r>
              <a:rPr lang="ru-RU" sz="5000" dirty="0"/>
              <a:t> формирование у дошкольника основ для многопрофильного восприятия математических подходов; </a:t>
            </a:r>
          </a:p>
          <a:p>
            <a:endParaRPr lang="ru-RU" sz="5000" dirty="0"/>
          </a:p>
          <a:p>
            <a:r>
              <a:rPr lang="ru-RU" sz="5000" dirty="0">
                <a:sym typeface="Symbol"/>
              </a:rPr>
              <a:t></a:t>
            </a:r>
            <a:r>
              <a:rPr lang="ru-RU" sz="5000" dirty="0"/>
              <a:t> развитие навыков критического анализа, целеполагания, логического и творческого мышления;</a:t>
            </a:r>
          </a:p>
          <a:p>
            <a:r>
              <a:rPr lang="ru-RU" sz="5000" dirty="0"/>
              <a:t> </a:t>
            </a:r>
          </a:p>
          <a:p>
            <a:r>
              <a:rPr lang="ru-RU" sz="5000" dirty="0">
                <a:sym typeface="Symbol"/>
              </a:rPr>
              <a:t></a:t>
            </a:r>
            <a:r>
              <a:rPr lang="ru-RU" sz="5000" dirty="0"/>
              <a:t> проведение ранней профориентации дошкольника по профессиям: программист, ученый, инженер, строитель, аналитик, математик, ювелир;</a:t>
            </a:r>
          </a:p>
          <a:p>
            <a:endParaRPr lang="ru-RU" sz="5000" dirty="0"/>
          </a:p>
          <a:p>
            <a:r>
              <a:rPr lang="ru-RU" sz="5000" dirty="0"/>
              <a:t> </a:t>
            </a:r>
            <a:r>
              <a:rPr lang="ru-RU" sz="5000" dirty="0">
                <a:sym typeface="Symbol"/>
              </a:rPr>
              <a:t></a:t>
            </a:r>
            <a:r>
              <a:rPr lang="ru-RU" sz="5000" dirty="0"/>
              <a:t> развитие целенаправленности и саморегуляции собственных действий</a:t>
            </a:r>
          </a:p>
          <a:p>
            <a:endParaRPr lang="ru-RU" sz="5000" dirty="0"/>
          </a:p>
          <a:p>
            <a:r>
              <a:rPr lang="ru-RU" sz="5000" dirty="0">
                <a:sym typeface="Symbol"/>
              </a:rPr>
              <a:t></a:t>
            </a:r>
            <a:r>
              <a:rPr lang="ru-RU" sz="5000" dirty="0"/>
              <a:t>Проведение исследований вероятности события, определение всех возможных вариантов, с большей вероятностью подходящих для заданных условий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12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ownloads\шкала вероят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1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760640"/>
          </a:xfrm>
        </p:spPr>
        <p:txBody>
          <a:bodyPr>
            <a:normAutofit/>
          </a:bodyPr>
          <a:lstStyle/>
          <a:p>
            <a:r>
              <a:rPr lang="ru-RU" b="1" dirty="0"/>
              <a:t>Например:</a:t>
            </a:r>
            <a:r>
              <a:rPr lang="ru-RU" dirty="0"/>
              <a:t> Укажите, какие из событий являются достоверными (д), какие – невозможными (н), какие – случайными </a:t>
            </a:r>
          </a:p>
          <a:p>
            <a:pPr lvl="0"/>
            <a:r>
              <a:rPr lang="ru-RU" dirty="0"/>
              <a:t>Вы выиграете автомобиль в лотерею. </a:t>
            </a:r>
          </a:p>
          <a:p>
            <a:pPr lvl="0"/>
            <a:r>
              <a:rPr lang="ru-RU" dirty="0"/>
              <a:t>После зимы наступит весна. Из корзинки с яблоками и грушами взяли апельсин. Из коробки с шарами всех цветов радуги достанут желтый шар. Из чисел 1, 2, 3, 4, 5, 6 выберут четное число. (достоверное)</a:t>
            </a:r>
          </a:p>
          <a:p>
            <a:pPr lvl="0"/>
            <a:r>
              <a:rPr lang="ru-RU" dirty="0"/>
              <a:t>При бросании монеты выпадет орел или решка. </a:t>
            </a:r>
          </a:p>
        </p:txBody>
      </p:sp>
    </p:spTree>
    <p:extLst>
      <p:ext uri="{BB962C8B-B14F-4D97-AF65-F5344CB8AC3E}">
        <p14:creationId xmlns:p14="http://schemas.microsoft.com/office/powerpoint/2010/main" val="374039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78424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Berina</dc:creator>
  <cp:lastModifiedBy>Olga Berina</cp:lastModifiedBy>
  <cp:revision>12</cp:revision>
  <dcterms:created xsi:type="dcterms:W3CDTF">2024-02-11T02:36:55Z</dcterms:created>
  <dcterms:modified xsi:type="dcterms:W3CDTF">2024-02-15T07:14:44Z</dcterms:modified>
</cp:coreProperties>
</file>