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72" r:id="rId4"/>
    <p:sldId id="268" r:id="rId5"/>
    <p:sldId id="270" r:id="rId6"/>
    <p:sldId id="267" r:id="rId7"/>
    <p:sldId id="273" r:id="rId8"/>
    <p:sldId id="269" r:id="rId9"/>
    <p:sldId id="274" r:id="rId10"/>
    <p:sldId id="280" r:id="rId11"/>
    <p:sldId id="278" r:id="rId12"/>
    <p:sldId id="279" r:id="rId13"/>
    <p:sldId id="275" r:id="rId14"/>
    <p:sldId id="277" r:id="rId15"/>
    <p:sldId id="276" r:id="rId16"/>
    <p:sldId id="282" r:id="rId17"/>
    <p:sldId id="283" r:id="rId18"/>
    <p:sldId id="284" r:id="rId19"/>
    <p:sldId id="281" r:id="rId20"/>
    <p:sldId id="285" r:id="rId21"/>
    <p:sldId id="28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81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1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Количество пропусков по болезни в среднем одним ребенком в год </a:t>
            </a:r>
          </a:p>
        </c:rich>
      </c:tx>
      <c:layout>
        <c:manualLayout>
          <c:xMode val="edge"/>
          <c:yMode val="edge"/>
          <c:x val="0.17892568897637795"/>
          <c:y val="2.34374985582247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1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7187500000000001E-2"/>
          <c:y val="0.16890796205044528"/>
          <c:w val="0.96562499999999996"/>
          <c:h val="0.69767416968047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5.45511088049785E-3"/>
                  <c:y val="1.71875000000000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1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2.83482142857142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1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6.026785714285714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1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1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10.4</c:v>
                </c:pt>
                <c:pt idx="1">
                  <c:v>10.199999999999999</c:v>
                </c:pt>
                <c:pt idx="2">
                  <c:v>9.8000000000000007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1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1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793154720"/>
        <c:axId val="-1793150912"/>
      </c:barChart>
      <c:catAx>
        <c:axId val="-179315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1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793150912"/>
        <c:crosses val="autoZero"/>
        <c:auto val="1"/>
        <c:lblAlgn val="ctr"/>
        <c:lblOffset val="100"/>
        <c:noMultiLvlLbl val="0"/>
      </c:catAx>
      <c:valAx>
        <c:axId val="-179315091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1793154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600" b="1" i="1" baseline="0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i="0" baseline="0" dirty="0" smtClean="0"/>
              <a:t>Диагностика физического развития детей, </a:t>
            </a:r>
            <a:r>
              <a:rPr lang="ru-RU" sz="2000" b="1" i="0" baseline="0" dirty="0" err="1" smtClean="0"/>
              <a:t>валеологических</a:t>
            </a:r>
            <a:r>
              <a:rPr lang="ru-RU" sz="2000" b="1" i="0" baseline="0" dirty="0" smtClean="0"/>
              <a:t> представлений детей</a:t>
            </a:r>
            <a:endParaRPr lang="ru-RU" sz="2000" b="1" i="0" baseline="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Физическое развитие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2020-2021</c:v>
                </c:pt>
                <c:pt idx="1">
                  <c:v>2021 - 2022</c:v>
                </c:pt>
                <c:pt idx="2">
                  <c:v>2022 - 2023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68</c:v>
                </c:pt>
                <c:pt idx="1">
                  <c:v>76</c:v>
                </c:pt>
                <c:pt idx="2">
                  <c:v>84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Валеологические представления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2020-2021</c:v>
                </c:pt>
                <c:pt idx="1">
                  <c:v>2021 - 2022</c:v>
                </c:pt>
                <c:pt idx="2">
                  <c:v>2022 - 2023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75</c:v>
                </c:pt>
                <c:pt idx="1">
                  <c:v>83</c:v>
                </c:pt>
                <c:pt idx="2">
                  <c:v>92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2020-2021</c:v>
                </c:pt>
                <c:pt idx="1">
                  <c:v>2021 - 2022</c:v>
                </c:pt>
                <c:pt idx="2">
                  <c:v>2022 - 2023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40033056"/>
        <c:axId val="-1240034144"/>
      </c:barChart>
      <c:catAx>
        <c:axId val="-1240033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240034144"/>
        <c:crosses val="autoZero"/>
        <c:auto val="1"/>
        <c:lblAlgn val="ctr"/>
        <c:lblOffset val="100"/>
        <c:noMultiLvlLbl val="0"/>
      </c:catAx>
      <c:valAx>
        <c:axId val="-1240034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240033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05"/>
          <c:y val="0.92686097890865038"/>
          <c:w val="0.859375"/>
          <c:h val="5.90765219564147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065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278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369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3362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666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601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993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211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29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28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049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84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099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825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602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977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1D7D-CDEF-48E8-8D1D-D0FE132A096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019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57E1D7D-CDEF-48E8-8D1D-D0FE132A0960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EEB0C-2EBC-4817-8CBF-3A4155C977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4234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3.jpg"/><Relationship Id="rId7" Type="http://schemas.openxmlformats.org/officeDocument/2006/relationships/image" Target="../media/image77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5" Type="http://schemas.openxmlformats.org/officeDocument/2006/relationships/image" Target="../media/image75.jpeg"/><Relationship Id="rId4" Type="http://schemas.openxmlformats.org/officeDocument/2006/relationships/image" Target="../media/image7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10" Type="http://schemas.openxmlformats.org/officeDocument/2006/relationships/image" Target="../media/image27.jpeg"/><Relationship Id="rId4" Type="http://schemas.openxmlformats.org/officeDocument/2006/relationships/image" Target="../media/image21.jp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67247" y="191352"/>
            <a:ext cx="87608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 дошкольное образовательное учреждение детский сад </a:t>
            </a:r>
            <a:r>
              <a:rPr lang="ru-RU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9 г. </a:t>
            </a:r>
            <a:r>
              <a:rPr lang="ru-RU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Амурска</a:t>
            </a: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Амурского </a:t>
            </a: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Хабаровского края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63" y="191352"/>
            <a:ext cx="1279525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2" descr="Детский сад № 7 &quot;Семицветик&quot;&quot; | Новос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0" y="1045014"/>
            <a:ext cx="3587932" cy="513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1154" y="1454219"/>
            <a:ext cx="727165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 smtClean="0">
                <a:latin typeface="Bookman Old Style" panose="02050604050505020204" pitchFamily="18" charset="0"/>
                <a:ea typeface="Times New Roman" panose="02020603050405020304" pitchFamily="18" charset="0"/>
              </a:rPr>
              <a:t>Методическое объединение </a:t>
            </a:r>
            <a:r>
              <a:rPr lang="ru-RU" sz="28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для инструкторов по физической культуре и педагогов по теме</a:t>
            </a:r>
            <a:r>
              <a:rPr lang="ru-RU" sz="2800" dirty="0" smtClean="0">
                <a:latin typeface="Bookman Old Style" panose="02050604050505020204" pitchFamily="18" charset="0"/>
                <a:ea typeface="Times New Roman" panose="02020603050405020304" pitchFamily="18" charset="0"/>
              </a:rPr>
              <a:t>:</a:t>
            </a:r>
          </a:p>
          <a:p>
            <a:pPr algn="ctr">
              <a:spcAft>
                <a:spcPts val="0"/>
              </a:spcAft>
            </a:pPr>
            <a:r>
              <a:rPr lang="ru-RU" sz="2800" dirty="0" smtClean="0"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«Создание единого </a:t>
            </a:r>
            <a:r>
              <a:rPr lang="ru-RU" sz="3200" b="1" dirty="0" err="1">
                <a:latin typeface="Bookman Old Style" panose="02050604050505020204" pitchFamily="18" charset="0"/>
                <a:ea typeface="Times New Roman" panose="02020603050405020304" pitchFamily="18" charset="0"/>
              </a:rPr>
              <a:t>здоровьесберегающего</a:t>
            </a:r>
            <a:r>
              <a:rPr lang="ru-RU" sz="3200" b="1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Bookman Old Style" panose="02050604050505020204" pitchFamily="18" charset="0"/>
                <a:ea typeface="Times New Roman" panose="02020603050405020304" pitchFamily="18" charset="0"/>
              </a:rPr>
              <a:t>пространства </a:t>
            </a:r>
            <a:r>
              <a:rPr lang="ru-RU" sz="3200" b="1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в образовательной среде коррекционно-развивающего обучения</a:t>
            </a:r>
            <a:r>
              <a:rPr lang="ru-RU" sz="3200" b="1" dirty="0" smtClean="0">
                <a:latin typeface="Bookman Old Style" panose="02050604050505020204" pitchFamily="18" charset="0"/>
                <a:ea typeface="Times New Roman" panose="02020603050405020304" pitchFamily="18" charset="0"/>
              </a:rPr>
              <a:t>»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50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8255" y="83128"/>
            <a:ext cx="7970982" cy="397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Т</a:t>
            </a:r>
            <a:r>
              <a:rPr lang="ru-RU" b="1" dirty="0" smtClean="0"/>
              <a:t>ехнологии  </a:t>
            </a:r>
            <a:r>
              <a:rPr lang="ru-RU" b="1" dirty="0"/>
              <a:t>сохранения и стимулирования </a:t>
            </a:r>
            <a:r>
              <a:rPr lang="ru-RU" b="1" dirty="0" smtClean="0"/>
              <a:t>здоровья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863" y="729112"/>
            <a:ext cx="4129698" cy="2818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6"/>
          <a:stretch/>
        </p:blipFill>
        <p:spPr>
          <a:xfrm>
            <a:off x="5673367" y="542939"/>
            <a:ext cx="2078529" cy="35935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"/>
          <a:stretch/>
        </p:blipFill>
        <p:spPr>
          <a:xfrm>
            <a:off x="7358431" y="3886206"/>
            <a:ext cx="4746482" cy="24657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4941" y="577824"/>
            <a:ext cx="2170545" cy="5545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Динамические паузы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771016" y="265677"/>
            <a:ext cx="2170545" cy="5545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Гимнастика для глаз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5" y="4067488"/>
            <a:ext cx="3491536" cy="26273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866" y="1602728"/>
            <a:ext cx="2041583" cy="42013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" y="1268085"/>
            <a:ext cx="3359957" cy="252836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316848" y="5552423"/>
            <a:ext cx="2170545" cy="10410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Дыхательные, пальчиковые гимнастики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68965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4436" y="73891"/>
            <a:ext cx="7970982" cy="397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Т</a:t>
            </a:r>
            <a:r>
              <a:rPr lang="ru-RU" b="1" dirty="0" smtClean="0"/>
              <a:t>ехнологии  </a:t>
            </a:r>
            <a:r>
              <a:rPr lang="ru-RU" b="1" dirty="0"/>
              <a:t>сохранения и стимулирования </a:t>
            </a:r>
            <a:r>
              <a:rPr lang="ru-RU" b="1" dirty="0" smtClean="0"/>
              <a:t>здоровья</a:t>
            </a:r>
            <a:endParaRPr lang="ru-RU" b="1" dirty="0"/>
          </a:p>
        </p:txBody>
      </p:sp>
      <p:pic>
        <p:nvPicPr>
          <p:cNvPr id="3" name="Рисунок 2" descr="WhatsApp Image 2023-10-12 at 08.55.28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75" y="2861331"/>
            <a:ext cx="2687781" cy="2687781"/>
          </a:xfrm>
          <a:prstGeom prst="rect">
            <a:avLst/>
          </a:prstGeom>
        </p:spPr>
      </p:pic>
      <p:pic>
        <p:nvPicPr>
          <p:cNvPr id="4" name="Рисунок 3" descr="WhatsApp Image 2023-10-12 at 08.55.2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274" y="3182327"/>
            <a:ext cx="3235160" cy="3235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1D6364F-40DD-61A0-53C3-D130863D95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29" y="446044"/>
            <a:ext cx="3681727" cy="2761294"/>
          </a:xfrm>
          <a:prstGeom prst="rect">
            <a:avLst/>
          </a:prstGeom>
        </p:spPr>
      </p:pic>
      <p:pic>
        <p:nvPicPr>
          <p:cNvPr id="7" name="Рисунок 6" descr="C:\Users\UserAMK\Desktop\фото средняя\20231012_11184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5612" y="572572"/>
            <a:ext cx="4349597" cy="294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UserAMK\Desktop\фото средняя\20231013_10204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7522" y="3512782"/>
            <a:ext cx="4027055" cy="3218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D227AC4-EC43-390E-973C-4E7CBF3A79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082" y="387308"/>
            <a:ext cx="2258469" cy="415908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7150" y="387308"/>
            <a:ext cx="2170545" cy="5545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Подвижные игры</a:t>
            </a:r>
            <a:endParaRPr lang="ru-RU" b="1" dirty="0"/>
          </a:p>
        </p:txBody>
      </p:sp>
      <p:pic>
        <p:nvPicPr>
          <p:cNvPr id="12" name="Рисунок 11" descr="C:\Users\UserAMK\Desktop\фото средняя\20231013_15492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269" y="4998721"/>
            <a:ext cx="2236177" cy="1849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79103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44436" y="12931"/>
            <a:ext cx="7970982" cy="397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Т</a:t>
            </a:r>
            <a:r>
              <a:rPr lang="ru-RU" b="1" dirty="0" smtClean="0"/>
              <a:t>ехнологии  </a:t>
            </a:r>
            <a:r>
              <a:rPr lang="ru-RU" b="1" dirty="0"/>
              <a:t>сохранения и стимулирования </a:t>
            </a:r>
            <a:r>
              <a:rPr lang="ru-RU" b="1" dirty="0" smtClean="0"/>
              <a:t>здоровья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1433" y="109567"/>
            <a:ext cx="2656115" cy="4702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«Дорожка здоровья»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1264" y="5018314"/>
            <a:ext cx="2495806" cy="64335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«Бодрящая гимнастика»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863" y="3091543"/>
            <a:ext cx="2773705" cy="36982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801" y="3681397"/>
            <a:ext cx="2331313" cy="31084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9496" y="988921"/>
            <a:ext cx="3859599" cy="25730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086" y="384027"/>
            <a:ext cx="2825868" cy="34086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57" y="615506"/>
            <a:ext cx="3367493" cy="358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35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4436" y="73891"/>
            <a:ext cx="7970982" cy="397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Т</a:t>
            </a:r>
            <a:r>
              <a:rPr lang="ru-RU" b="1" dirty="0" smtClean="0"/>
              <a:t>ехнологии  </a:t>
            </a:r>
            <a:r>
              <a:rPr lang="ru-RU" b="1" dirty="0"/>
              <a:t>сохранения и стимулирования </a:t>
            </a:r>
            <a:r>
              <a:rPr lang="ru-RU" b="1" dirty="0" smtClean="0"/>
              <a:t>здоровья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2607" y="257196"/>
            <a:ext cx="2656115" cy="4702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Фитбол</a:t>
            </a:r>
            <a:r>
              <a:rPr lang="ru-RU" b="1" dirty="0" smtClean="0"/>
              <a:t>-гимнастика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46"/>
          <a:stretch/>
        </p:blipFill>
        <p:spPr>
          <a:xfrm>
            <a:off x="340755" y="727458"/>
            <a:ext cx="6092194" cy="34613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49" y="471054"/>
            <a:ext cx="4186910" cy="31401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8"/>
          <a:stretch/>
        </p:blipFill>
        <p:spPr>
          <a:xfrm>
            <a:off x="7645270" y="3482504"/>
            <a:ext cx="4318922" cy="3375496"/>
          </a:xfrm>
          <a:prstGeom prst="rect">
            <a:avLst/>
          </a:prstGeom>
        </p:spPr>
      </p:pic>
      <p:pic>
        <p:nvPicPr>
          <p:cNvPr id="10" name="Picture 2" descr="Какие бывают техники расслабления для детей: методика и полезные советы  ❗️☘️ ( ͡ʘ ͜ʖ ͡ʘ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55" y="3932387"/>
            <a:ext cx="4056217" cy="282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96972" y="4389120"/>
            <a:ext cx="2996605" cy="56605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Релаксация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51822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79851" y="85102"/>
            <a:ext cx="6668653" cy="526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Технологии обучения здоровому образу </a:t>
            </a:r>
            <a:r>
              <a:rPr lang="ru-RU" b="1" dirty="0" smtClean="0"/>
              <a:t>жизни 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7908" y="344674"/>
            <a:ext cx="2481943" cy="4789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Утренняя гимнастика</a:t>
            </a:r>
            <a:endParaRPr lang="ru-RU" sz="1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905181"/>
            <a:ext cx="2481943" cy="4789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Оздоровительный бег</a:t>
            </a:r>
            <a:endParaRPr lang="ru-RU" sz="1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112039" y="74257"/>
            <a:ext cx="1989909" cy="4789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Самомассаж</a:t>
            </a:r>
            <a:endParaRPr lang="ru-RU" sz="1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7908" y="1685650"/>
            <a:ext cx="2481943" cy="4789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НОД по физическому развитию</a:t>
            </a:r>
            <a:endParaRPr lang="ru-RU" sz="1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5"/>
          <a:stretch/>
        </p:blipFill>
        <p:spPr>
          <a:xfrm rot="5400000">
            <a:off x="2168374" y="3562327"/>
            <a:ext cx="3488882" cy="30979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85" b="8056"/>
          <a:stretch/>
        </p:blipFill>
        <p:spPr>
          <a:xfrm rot="5400000">
            <a:off x="-178426" y="2499348"/>
            <a:ext cx="3163588" cy="26152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779" y="643117"/>
            <a:ext cx="4339426" cy="32654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481" y="3908535"/>
            <a:ext cx="3636467" cy="27364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24"/>
          <a:stretch/>
        </p:blipFill>
        <p:spPr>
          <a:xfrm rot="5400000">
            <a:off x="2973425" y="480332"/>
            <a:ext cx="3366945" cy="36294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50" t="-1016" r="26984" b="1016"/>
          <a:stretch/>
        </p:blipFill>
        <p:spPr>
          <a:xfrm rot="5400000">
            <a:off x="5308724" y="3166218"/>
            <a:ext cx="3300549" cy="299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04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32" y="179116"/>
            <a:ext cx="3290453" cy="3643407"/>
          </a:xfrm>
          <a:prstGeom prst="rect">
            <a:avLst/>
          </a:prstGeom>
        </p:spPr>
      </p:pic>
      <p:pic>
        <p:nvPicPr>
          <p:cNvPr id="3" name="Picture 2" descr="D:\Муниц. неделя Здоровья\НЕДЕЛЯ ЗДОРОВЬЯ-резентации групп\8 гр\6b31932b706d153fffac995d883e0a2a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775" y="179116"/>
            <a:ext cx="5894148" cy="331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D7920A1-9B92-458A-980E-1453503DCD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9"/>
          <a:stretch/>
        </p:blipFill>
        <p:spPr>
          <a:xfrm>
            <a:off x="264537" y="3691895"/>
            <a:ext cx="3914397" cy="27529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42" y="3691895"/>
            <a:ext cx="3713120" cy="27848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9755" y="179116"/>
            <a:ext cx="2246811" cy="11996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Игровые занятия «Минутки здоровья»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379" y="3677996"/>
            <a:ext cx="3387047" cy="276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23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3806" y="148045"/>
            <a:ext cx="9910354" cy="51380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«Формирование привычки самообслуживания – уход за зубами у детей 4-6 лет»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51" y="900313"/>
            <a:ext cx="4391347" cy="33044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995" y="777398"/>
            <a:ext cx="4598126" cy="34600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58" y="3638006"/>
            <a:ext cx="3219994" cy="32199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55" y="4237488"/>
            <a:ext cx="2441691" cy="24416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041" y="4353036"/>
            <a:ext cx="2399210" cy="239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67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83429" y="94209"/>
            <a:ext cx="5686698" cy="526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Коррекционные технологии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26"/>
          <a:stretch/>
        </p:blipFill>
        <p:spPr>
          <a:xfrm>
            <a:off x="2593285" y="693640"/>
            <a:ext cx="2417855" cy="3476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" t="2834" b="18772"/>
          <a:stretch/>
        </p:blipFill>
        <p:spPr>
          <a:xfrm>
            <a:off x="5219125" y="748748"/>
            <a:ext cx="2499142" cy="3549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48045" y="165465"/>
            <a:ext cx="2220686" cy="455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/>
              <a:t>Цвето</a:t>
            </a:r>
            <a:r>
              <a:rPr lang="ru-RU" sz="1400" b="1" dirty="0" smtClean="0"/>
              <a:t>-терапия</a:t>
            </a:r>
            <a:endParaRPr lang="ru-RU" sz="1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8045" y="835990"/>
            <a:ext cx="2220686" cy="41803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/>
              <a:t>Музыко</a:t>
            </a:r>
            <a:r>
              <a:rPr lang="ru-RU" sz="1400" b="1" dirty="0" smtClean="0"/>
              <a:t>-терапия</a:t>
            </a:r>
            <a:endParaRPr lang="ru-RU" sz="1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1307" y="1899935"/>
            <a:ext cx="2357538" cy="55734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С</a:t>
            </a:r>
            <a:r>
              <a:rPr lang="ru-RU" sz="1400" b="1" dirty="0" smtClean="0"/>
              <a:t>вето-терапия</a:t>
            </a:r>
            <a:endParaRPr lang="ru-RU" sz="1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1307" y="2692195"/>
            <a:ext cx="2357538" cy="55734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/>
              <a:t>Аромо</a:t>
            </a:r>
            <a:r>
              <a:rPr lang="ru-RU" sz="1400" b="1" dirty="0" smtClean="0"/>
              <a:t>-терапия</a:t>
            </a:r>
            <a:endParaRPr lang="ru-RU" sz="1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1980" y="3435811"/>
            <a:ext cx="2306865" cy="55734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Арт-терапия</a:t>
            </a:r>
            <a:endParaRPr lang="ru-RU" sz="1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2865" y="1432079"/>
            <a:ext cx="2295980" cy="32463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Аква-терапия</a:t>
            </a:r>
            <a:endParaRPr lang="ru-RU" sz="1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1980" y="4200025"/>
            <a:ext cx="2306865" cy="55734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/>
              <a:t>Сказкотерапия</a:t>
            </a:r>
            <a:endParaRPr lang="ru-RU" sz="1400" b="1" dirty="0"/>
          </a:p>
        </p:txBody>
      </p:sp>
      <p:pic>
        <p:nvPicPr>
          <p:cNvPr id="2050" name="Picture 2" descr="Арт-терапия для детей: виды, методики, средства – АНРО технолодж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91" y="4549750"/>
            <a:ext cx="3224040" cy="2148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4" r="24446"/>
          <a:stretch/>
        </p:blipFill>
        <p:spPr>
          <a:xfrm>
            <a:off x="6017308" y="4478699"/>
            <a:ext cx="2981439" cy="2219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6"/>
          <a:stretch/>
        </p:blipFill>
        <p:spPr>
          <a:xfrm>
            <a:off x="8405819" y="393074"/>
            <a:ext cx="3542341" cy="2279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127" y="2818334"/>
            <a:ext cx="2211976" cy="39278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0060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6" y="539931"/>
            <a:ext cx="3979818" cy="29848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07177" y="104502"/>
            <a:ext cx="7977051" cy="496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Взаимодействие с семьями воспитанников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"/>
          <a:stretch/>
        </p:blipFill>
        <p:spPr>
          <a:xfrm>
            <a:off x="52251" y="3734842"/>
            <a:ext cx="3709852" cy="28401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8" r="18338"/>
          <a:stretch/>
        </p:blipFill>
        <p:spPr>
          <a:xfrm>
            <a:off x="4142360" y="628698"/>
            <a:ext cx="3823516" cy="29803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44A03DE-406D-940D-3DE0-2A31779A4B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7"/>
          <a:stretch/>
        </p:blipFill>
        <p:spPr>
          <a:xfrm>
            <a:off x="9266446" y="104502"/>
            <a:ext cx="2743126" cy="30131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565733" y="4978402"/>
            <a:ext cx="3373720" cy="1782780"/>
          </a:xfrm>
          <a:prstGeom prst="rect">
            <a:avLst/>
          </a:prstGeom>
        </p:spPr>
      </p:pic>
      <p:pic>
        <p:nvPicPr>
          <p:cNvPr id="8" name="Picture 2" descr="C:\Users\79141\Downloads\20231011_1016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00540" y="2810826"/>
            <a:ext cx="3036388" cy="227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r="2739"/>
          <a:stretch/>
        </p:blipFill>
        <p:spPr>
          <a:xfrm>
            <a:off x="4027714" y="3795421"/>
            <a:ext cx="3616977" cy="296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03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Муниц. неделя Здоровья\НЕДЕЛЯ ЗДОРОВЬЯ-резентации групп\DSC_0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73" y="72578"/>
            <a:ext cx="5178259" cy="344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Муниц. неделя Здоровья\НЕДЕЛЯ ЗДОРОВЬЯ-резентации групп\DSC_007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" r="12612" b="8998"/>
          <a:stretch/>
        </p:blipFill>
        <p:spPr bwMode="auto">
          <a:xfrm>
            <a:off x="6583680" y="4512"/>
            <a:ext cx="4799138" cy="351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Муниц. неделя Здоровья\НЕДЕЛЯ ЗДОРОВЬЯ-резентации групп\DSC_01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6" t="9539" r="14823" b="12864"/>
          <a:stretch/>
        </p:blipFill>
        <p:spPr bwMode="auto">
          <a:xfrm>
            <a:off x="6495260" y="3584351"/>
            <a:ext cx="5256695" cy="314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9" y="3494894"/>
            <a:ext cx="4869073" cy="323741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83956" y="2751909"/>
            <a:ext cx="2368731" cy="130705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Спортивные соревнования «Папа, мама, я – спортивная семья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26486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Здоровье - это вершина, на которую каждый должен подняться сам!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17" y="96430"/>
            <a:ext cx="8872855" cy="665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841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Лето 2016\Проект  Хочу стать тренером\Фото - ДЮСШ\1\DSC022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521" y="782364"/>
            <a:ext cx="3849733" cy="2805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G:\Лето 2016\Проект  Хочу стать тренером\Фото - ДЮСШ\1\DSC02157.JPG"/>
          <p:cNvPicPr/>
          <p:nvPr/>
        </p:nvPicPr>
        <p:blipFill rotWithShape="1">
          <a:blip r:embed="rId3" cstate="print"/>
          <a:srcRect b="11994"/>
          <a:stretch/>
        </p:blipFill>
        <p:spPr bwMode="auto">
          <a:xfrm>
            <a:off x="176891" y="3884974"/>
            <a:ext cx="4116435" cy="25942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G:\Лето 2016\Проект  Хочу стать тренером\Фото - ДЮСШ\2\DSC02308.JPG"/>
          <p:cNvPicPr/>
          <p:nvPr/>
        </p:nvPicPr>
        <p:blipFill rotWithShape="1">
          <a:blip r:embed="rId4" cstate="print"/>
          <a:srcRect b="10961"/>
          <a:stretch/>
        </p:blipFill>
        <p:spPr bwMode="auto">
          <a:xfrm>
            <a:off x="4450080" y="921701"/>
            <a:ext cx="3105694" cy="2126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http://xn--9-gtb3b.xn----7sbe8ajolees.xn--p1ai/wp-content/uploads/2021/05/DSC0072-300x28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8"/>
          <a:stretch/>
        </p:blipFill>
        <p:spPr bwMode="auto">
          <a:xfrm>
            <a:off x="7926435" y="878158"/>
            <a:ext cx="3796936" cy="319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xn--9-gtb3b.xn----7sbe8ajolees.xn--p1ai/wp-content/uploads/2021/05/DSC0117-300x27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3"/>
          <a:stretch/>
        </p:blipFill>
        <p:spPr bwMode="auto">
          <a:xfrm>
            <a:off x="4246517" y="3203316"/>
            <a:ext cx="3309257" cy="257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38103" y="200297"/>
            <a:ext cx="7759337" cy="444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Сотрудничество с ДЮСШ г. Амурска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4" b="28596"/>
          <a:stretch/>
        </p:blipFill>
        <p:spPr>
          <a:xfrm>
            <a:off x="7071359" y="4488569"/>
            <a:ext cx="4949417" cy="225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50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8365" y="109248"/>
            <a:ext cx="81067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Показатели заболеваемости </a:t>
            </a:r>
            <a:r>
              <a:rPr lang="ru-RU" sz="2000" b="1" dirty="0"/>
              <a:t>в среднем на одного ребенка 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248645948"/>
              </p:ext>
            </p:extLst>
          </p:nvPr>
        </p:nvGraphicFramePr>
        <p:xfrm>
          <a:off x="168365" y="644435"/>
          <a:ext cx="4656184" cy="3413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454021271"/>
              </p:ext>
            </p:extLst>
          </p:nvPr>
        </p:nvGraphicFramePr>
        <p:xfrm>
          <a:off x="4888412" y="107357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5795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4137" y="92670"/>
            <a:ext cx="9953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Мониторинг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состояния психофизического здоровья и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развития детей</a:t>
            </a:r>
            <a:endParaRPr lang="ru-RU" sz="20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418983"/>
              </p:ext>
            </p:extLst>
          </p:nvPr>
        </p:nvGraphicFramePr>
        <p:xfrm>
          <a:off x="0" y="653148"/>
          <a:ext cx="12078790" cy="6203240"/>
        </p:xfrm>
        <a:graphic>
          <a:graphicData uri="http://schemas.openxmlformats.org/drawingml/2006/table">
            <a:tbl>
              <a:tblPr/>
              <a:tblGrid>
                <a:gridCol w="86775"/>
                <a:gridCol w="346372"/>
                <a:gridCol w="2285927"/>
                <a:gridCol w="1435166"/>
                <a:gridCol w="574974"/>
                <a:gridCol w="1525553"/>
                <a:gridCol w="143941"/>
                <a:gridCol w="1151768"/>
                <a:gridCol w="511897"/>
                <a:gridCol w="1752261"/>
                <a:gridCol w="1854852"/>
                <a:gridCol w="409304"/>
              </a:tblGrid>
              <a:tr h="3831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диспансерном учете: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939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 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939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939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939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2023 -2024 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31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С.С.С.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59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Легочная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31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ЛОР заболевания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31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Нарушение зрения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90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Нарушение осанки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31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6.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Ж.К.Т.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31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Нервно-психические расстройства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31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8.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Аллергические заболевания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3177">
                <a:tc gridSpan="1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ХАРАКТЕРИСТИКА  ДЕТЕЙ ПО  СОСТОЯНИЮ 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ЗДОРОВЬЯ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53138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Списочный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состав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группа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здоровья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группа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здоровья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группа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здоровья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группа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здоровья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768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2021 –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275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198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9531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2022 - 2023 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261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162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9531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– 2024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365" marR="513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3001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5757" y="513915"/>
            <a:ext cx="11730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Цель:</a:t>
            </a:r>
            <a:r>
              <a:rPr lang="ru-RU" dirty="0" smtClean="0"/>
              <a:t> </a:t>
            </a:r>
            <a:r>
              <a:rPr lang="ru-RU" dirty="0"/>
              <a:t>сохранение здоровья ребёнка и активное формирование у детей осмысленного отношения к здоровью как важной жизненной ценности.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58241" y="130628"/>
            <a:ext cx="9170125" cy="487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Модель</a:t>
            </a: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здоровьесберегающего</a:t>
            </a:r>
            <a:r>
              <a:rPr lang="ru-RU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образовательного пространства </a:t>
            </a:r>
            <a:r>
              <a:rPr lang="ru-RU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ДОУ</a:t>
            </a:r>
            <a:endParaRPr lang="ru-RU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5172891" y="1096441"/>
            <a:ext cx="1574074" cy="470262"/>
          </a:xfrm>
          <a:prstGeom prst="flowChartPunched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Условия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4186" y="1265713"/>
            <a:ext cx="3093730" cy="15376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u="sng" dirty="0" smtClean="0">
                <a:solidFill>
                  <a:schemeClr val="accent1"/>
                </a:solidFill>
              </a:rPr>
              <a:t>Научно-методическое обеспечение</a:t>
            </a:r>
          </a:p>
          <a:p>
            <a:pPr marL="285750" indent="-285750" algn="just">
              <a:buFontTx/>
              <a:buChar char="-"/>
            </a:pPr>
            <a:r>
              <a:rPr lang="ru-RU" sz="1300" b="1" dirty="0">
                <a:solidFill>
                  <a:schemeClr val="bg1"/>
                </a:solidFill>
              </a:rPr>
              <a:t>м</a:t>
            </a:r>
            <a:r>
              <a:rPr lang="ru-RU" sz="1300" b="1" dirty="0" smtClean="0">
                <a:solidFill>
                  <a:schemeClr val="bg1"/>
                </a:solidFill>
              </a:rPr>
              <a:t>етодическая база;</a:t>
            </a:r>
          </a:p>
          <a:p>
            <a:pPr marL="285750" indent="-285750" algn="just">
              <a:buFontTx/>
              <a:buChar char="-"/>
            </a:pPr>
            <a:r>
              <a:rPr lang="ru-RU" sz="1300" b="1" dirty="0" smtClean="0">
                <a:solidFill>
                  <a:schemeClr val="bg1"/>
                </a:solidFill>
              </a:rPr>
              <a:t>ОП ДО;</a:t>
            </a:r>
          </a:p>
          <a:p>
            <a:pPr marL="285750" indent="-285750" algn="just">
              <a:buFontTx/>
              <a:buChar char="-"/>
            </a:pPr>
            <a:r>
              <a:rPr lang="ru-RU" sz="1300" b="1" dirty="0" err="1">
                <a:solidFill>
                  <a:schemeClr val="bg1"/>
                </a:solidFill>
              </a:rPr>
              <a:t>з</a:t>
            </a:r>
            <a:r>
              <a:rPr lang="ru-RU" sz="1300" b="1" dirty="0" err="1" smtClean="0">
                <a:solidFill>
                  <a:schemeClr val="bg1"/>
                </a:solidFill>
              </a:rPr>
              <a:t>доровьесберегающие</a:t>
            </a:r>
            <a:r>
              <a:rPr lang="ru-RU" sz="1300" b="1" dirty="0" smtClean="0">
                <a:solidFill>
                  <a:schemeClr val="bg1"/>
                </a:solidFill>
              </a:rPr>
              <a:t> технологии;</a:t>
            </a:r>
          </a:p>
          <a:p>
            <a:pPr marL="285750" indent="-285750" algn="just">
              <a:buFontTx/>
              <a:buChar char="-"/>
            </a:pPr>
            <a:r>
              <a:rPr lang="ru-RU" sz="1300" b="1" dirty="0">
                <a:solidFill>
                  <a:schemeClr val="bg1"/>
                </a:solidFill>
              </a:rPr>
              <a:t>п</a:t>
            </a:r>
            <a:r>
              <a:rPr lang="ru-RU" sz="1300" b="1" dirty="0" smtClean="0">
                <a:solidFill>
                  <a:schemeClr val="bg1"/>
                </a:solidFill>
              </a:rPr>
              <a:t>рограммы доп. образования</a:t>
            </a:r>
            <a:endParaRPr lang="ru-RU" sz="1300" b="1" dirty="0" smtClean="0">
              <a:solidFill>
                <a:schemeClr val="accent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31488" y="1721433"/>
            <a:ext cx="2160264" cy="92118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solidFill>
                  <a:srgbClr val="C00000"/>
                </a:solidFill>
              </a:rPr>
              <a:t>Кадровые </a:t>
            </a:r>
          </a:p>
          <a:p>
            <a:pPr algn="ctr"/>
            <a:r>
              <a:rPr lang="ru-RU" sz="1300" b="1" dirty="0" smtClean="0"/>
              <a:t>(</a:t>
            </a:r>
            <a:r>
              <a:rPr lang="ru-RU" sz="1300" b="1" dirty="0" err="1" smtClean="0"/>
              <a:t>оразов</a:t>
            </a:r>
            <a:r>
              <a:rPr lang="ru-RU" sz="1300" b="1" dirty="0" smtClean="0"/>
              <a:t>. ценз, кв. категория)</a:t>
            </a:r>
            <a:endParaRPr lang="ru-RU" sz="13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809288" y="1196200"/>
            <a:ext cx="3263527" cy="158248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u="sng" dirty="0" err="1" smtClean="0">
                <a:solidFill>
                  <a:srgbClr val="C00000"/>
                </a:solidFill>
              </a:rPr>
              <a:t>Здоровьесберегающая</a:t>
            </a:r>
            <a:r>
              <a:rPr lang="ru-RU" sz="1300" b="1" u="sng" dirty="0" smtClean="0">
                <a:solidFill>
                  <a:srgbClr val="C00000"/>
                </a:solidFill>
              </a:rPr>
              <a:t> среда</a:t>
            </a:r>
          </a:p>
          <a:p>
            <a:pPr marL="285750" indent="-285750" algn="just">
              <a:buFontTx/>
              <a:buChar char="-"/>
            </a:pPr>
            <a:r>
              <a:rPr lang="ru-RU" sz="1300" b="1" dirty="0" err="1" smtClean="0">
                <a:solidFill>
                  <a:schemeClr val="bg1"/>
                </a:solidFill>
              </a:rPr>
              <a:t>воспитательно</a:t>
            </a:r>
            <a:r>
              <a:rPr lang="ru-RU" sz="1300" b="1" dirty="0" smtClean="0">
                <a:solidFill>
                  <a:schemeClr val="bg1"/>
                </a:solidFill>
              </a:rPr>
              <a:t>-образовательный процесс;</a:t>
            </a:r>
          </a:p>
          <a:p>
            <a:pPr marL="285750" indent="-285750" algn="just">
              <a:buFontTx/>
              <a:buChar char="-"/>
            </a:pPr>
            <a:r>
              <a:rPr lang="ru-RU" sz="1300" b="1" dirty="0" smtClean="0">
                <a:solidFill>
                  <a:schemeClr val="bg1"/>
                </a:solidFill>
              </a:rPr>
              <a:t>Создание макросреды и микросреды в группах (материально-техническое обеспеченье)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09074" y="1746110"/>
            <a:ext cx="2496643" cy="9693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u="sng" dirty="0" err="1" smtClean="0">
                <a:solidFill>
                  <a:srgbClr val="C00000"/>
                </a:solidFill>
              </a:rPr>
              <a:t>Номативно</a:t>
            </a:r>
            <a:r>
              <a:rPr lang="ru-RU" sz="1300" b="1" u="sng" dirty="0" smtClean="0">
                <a:solidFill>
                  <a:srgbClr val="C00000"/>
                </a:solidFill>
              </a:rPr>
              <a:t>-правовые</a:t>
            </a:r>
          </a:p>
          <a:p>
            <a:pPr marL="285750" indent="-285750" algn="just">
              <a:buFontTx/>
              <a:buChar char="-"/>
            </a:pPr>
            <a:r>
              <a:rPr lang="ru-RU" sz="1300" b="1" dirty="0" smtClean="0">
                <a:solidFill>
                  <a:schemeClr val="bg1"/>
                </a:solidFill>
              </a:rPr>
              <a:t>федеральные;</a:t>
            </a:r>
          </a:p>
          <a:p>
            <a:pPr marL="285750" indent="-285750" algn="just">
              <a:buFontTx/>
              <a:buChar char="-"/>
            </a:pPr>
            <a:r>
              <a:rPr lang="ru-RU" sz="1300" b="1" dirty="0" smtClean="0">
                <a:solidFill>
                  <a:schemeClr val="bg1"/>
                </a:solidFill>
              </a:rPr>
              <a:t>Региональные;</a:t>
            </a:r>
          </a:p>
          <a:p>
            <a:pPr marL="285750" indent="-285750" algn="just">
              <a:buFontTx/>
              <a:buChar char="-"/>
            </a:pPr>
            <a:r>
              <a:rPr lang="ru-RU" sz="1300" b="1" dirty="0" smtClean="0">
                <a:solidFill>
                  <a:schemeClr val="bg1"/>
                </a:solidFill>
              </a:rPr>
              <a:t>муниципальные;</a:t>
            </a:r>
          </a:p>
          <a:p>
            <a:pPr marL="285750" indent="-285750" algn="just">
              <a:buFontTx/>
              <a:buChar char="-"/>
            </a:pPr>
            <a:r>
              <a:rPr lang="ru-RU" sz="1300" b="1" dirty="0" smtClean="0">
                <a:solidFill>
                  <a:schemeClr val="bg1"/>
                </a:solidFill>
              </a:rPr>
              <a:t>учреждения</a:t>
            </a:r>
            <a:endParaRPr lang="ru-RU" sz="1300" b="1" dirty="0">
              <a:solidFill>
                <a:schemeClr val="bg1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3387086" y="1320736"/>
            <a:ext cx="1691639" cy="109137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950537" y="1281128"/>
            <a:ext cx="1895198" cy="27214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4768495" y="1506999"/>
            <a:ext cx="349426" cy="216097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800313" y="1458688"/>
            <a:ext cx="300447" cy="21883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Блок-схема: перфолента 22"/>
          <p:cNvSpPr/>
          <p:nvPr/>
        </p:nvSpPr>
        <p:spPr>
          <a:xfrm>
            <a:off x="3631488" y="2759542"/>
            <a:ext cx="4931240" cy="513384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Содержание образовательной деятельности</a:t>
            </a:r>
            <a:endParaRPr lang="ru-RU" sz="14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15743" y="3649329"/>
            <a:ext cx="3753399" cy="88989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</a:rPr>
              <a:t>-</a:t>
            </a:r>
            <a:r>
              <a:rPr lang="ru-RU" sz="1200" b="1" dirty="0" smtClean="0">
                <a:solidFill>
                  <a:schemeClr val="accent1"/>
                </a:solidFill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</a:rPr>
              <a:t>ФОРМИРОВАНИЕ ГОТОВНОСТИ К  ОСУЩЕСТВЛЕНИЮ ЗДОРОВЬЕСБ. ДЕЯТ.</a:t>
            </a:r>
          </a:p>
          <a:p>
            <a:pPr marL="285750" indent="-285750" algn="just">
              <a:buFontTx/>
              <a:buChar char="-"/>
            </a:pPr>
            <a:r>
              <a:rPr lang="ru-RU" sz="1200" b="1" dirty="0" smtClean="0">
                <a:solidFill>
                  <a:schemeClr val="bg1"/>
                </a:solidFill>
              </a:rPr>
              <a:t>ПОВЫШЕНИЕ ПРОФ. КОМПЕТЕНТНОСТИ;</a:t>
            </a:r>
          </a:p>
          <a:p>
            <a:pPr marL="285750" indent="-285750" algn="just">
              <a:buFontTx/>
              <a:buChar char="-"/>
            </a:pPr>
            <a:r>
              <a:rPr lang="ru-RU" sz="1200" b="1" dirty="0" smtClean="0">
                <a:solidFill>
                  <a:schemeClr val="bg1"/>
                </a:solidFill>
              </a:rPr>
              <a:t>ВЫПОЛНЕНИЕ НОРМАТИВНЫХ ТРЕБОВАНИЙ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101737" y="3909154"/>
            <a:ext cx="3936273" cy="88127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300" b="1" dirty="0" smtClean="0">
                <a:solidFill>
                  <a:schemeClr val="bg1"/>
                </a:solidFill>
              </a:rPr>
              <a:t>-</a:t>
            </a:r>
            <a:r>
              <a:rPr lang="ru-RU" sz="1200" b="1" dirty="0" smtClean="0">
                <a:solidFill>
                  <a:schemeClr val="bg1"/>
                </a:solidFill>
              </a:rPr>
              <a:t>ФИЗКУЛЬТУРНО-РАЗВИВАЮЩАЯ;</a:t>
            </a:r>
          </a:p>
          <a:p>
            <a:pPr marL="285750" indent="-285750" algn="just">
              <a:buFontTx/>
              <a:buChar char="-"/>
            </a:pPr>
            <a:r>
              <a:rPr lang="ru-RU" sz="1200" b="1" dirty="0" smtClean="0">
                <a:solidFill>
                  <a:schemeClr val="bg1"/>
                </a:solidFill>
              </a:rPr>
              <a:t>ОЗДОРОВИТЕЛЬНАЯ;</a:t>
            </a:r>
          </a:p>
          <a:p>
            <a:pPr marL="285750" indent="-285750" algn="just">
              <a:buFontTx/>
              <a:buChar char="-"/>
            </a:pPr>
            <a:r>
              <a:rPr lang="ru-RU" sz="1200" b="1" dirty="0" smtClean="0">
                <a:solidFill>
                  <a:schemeClr val="bg1"/>
                </a:solidFill>
              </a:rPr>
              <a:t>ПСИХОЛОГО-ПЕДАГОГИЧЕСКАЯ;</a:t>
            </a:r>
          </a:p>
          <a:p>
            <a:pPr marL="285750" indent="-285750" algn="just">
              <a:buFontTx/>
              <a:buChar char="-"/>
            </a:pPr>
            <a:r>
              <a:rPr lang="ru-RU" sz="1200" b="1" dirty="0" smtClean="0">
                <a:solidFill>
                  <a:schemeClr val="bg1"/>
                </a:solidFill>
              </a:rPr>
              <a:t>КОРРЕКТИРУЮЩАЯ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8257372" y="3695970"/>
            <a:ext cx="3815445" cy="10440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ru-RU" sz="1200" b="1" dirty="0" smtClean="0">
                <a:solidFill>
                  <a:schemeClr val="bg1"/>
                </a:solidFill>
              </a:rPr>
              <a:t>ФОРМИРОВАНИЕ АКТИВНОЙ ПОЗИЦИИ В ВОСПИТАНИИ И ОЗДОРОВЛЕНИИ ДЕТЕЙ;</a:t>
            </a:r>
          </a:p>
          <a:p>
            <a:pPr marL="285750" indent="-285750" algn="just">
              <a:buFontTx/>
              <a:buChar char="-"/>
            </a:pPr>
            <a:r>
              <a:rPr lang="ru-RU" sz="1200" b="1" dirty="0" smtClean="0">
                <a:solidFill>
                  <a:schemeClr val="bg1"/>
                </a:solidFill>
              </a:rPr>
              <a:t>ПСИХОЛОГО-ПЕДАГОГИЧЕСКОЙ ПРОСВЕЩЕНИЕЙ;</a:t>
            </a:r>
          </a:p>
          <a:p>
            <a:pPr marL="285750" indent="-285750" algn="just">
              <a:buFontTx/>
              <a:buChar char="-"/>
            </a:pPr>
            <a:r>
              <a:rPr lang="ru-RU" sz="1200" b="1" dirty="0" smtClean="0">
                <a:solidFill>
                  <a:schemeClr val="bg1"/>
                </a:solidFill>
              </a:rPr>
              <a:t>КОНСУЛЬТИРОВАНИЕ СПЕЦИАЛИСТАМИ</a:t>
            </a:r>
          </a:p>
        </p:txBody>
      </p:sp>
      <p:sp>
        <p:nvSpPr>
          <p:cNvPr id="27" name="7-конечная звезда 26"/>
          <p:cNvSpPr/>
          <p:nvPr/>
        </p:nvSpPr>
        <p:spPr>
          <a:xfrm>
            <a:off x="5267743" y="3300827"/>
            <a:ext cx="1663339" cy="605089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ДЕТИ</a:t>
            </a:r>
            <a:endParaRPr lang="ru-RU" dirty="0"/>
          </a:p>
        </p:txBody>
      </p:sp>
      <p:sp>
        <p:nvSpPr>
          <p:cNvPr id="28" name="Выноска-облако 27"/>
          <p:cNvSpPr/>
          <p:nvPr/>
        </p:nvSpPr>
        <p:spPr>
          <a:xfrm>
            <a:off x="518173" y="2987337"/>
            <a:ext cx="2321921" cy="56279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ПЕДАГОГИ</a:t>
            </a:r>
            <a:endParaRPr lang="ru-RU" dirty="0"/>
          </a:p>
        </p:txBody>
      </p:sp>
      <p:sp>
        <p:nvSpPr>
          <p:cNvPr id="30" name="Выноска-облако 29"/>
          <p:cNvSpPr/>
          <p:nvPr/>
        </p:nvSpPr>
        <p:spPr>
          <a:xfrm>
            <a:off x="9212503" y="2975525"/>
            <a:ext cx="2321921" cy="675306"/>
          </a:xfrm>
          <a:prstGeom prst="cloudCallout">
            <a:avLst>
              <a:gd name="adj1" fmla="val 50803"/>
              <a:gd name="adj2" fmla="val 429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РОДИТЕЛИ</a:t>
            </a:r>
            <a:endParaRPr lang="ru-RU" dirty="0"/>
          </a:p>
        </p:txBody>
      </p:sp>
      <p:cxnSp>
        <p:nvCxnSpPr>
          <p:cNvPr id="31" name="Прямая со стрелкой 30"/>
          <p:cNvCxnSpPr/>
          <p:nvPr/>
        </p:nvCxnSpPr>
        <p:spPr>
          <a:xfrm flipH="1">
            <a:off x="2883083" y="3039246"/>
            <a:ext cx="710016" cy="8967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8605717" y="3183186"/>
            <a:ext cx="625369" cy="187226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6650641" y="3186380"/>
            <a:ext cx="0" cy="31599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3801027" y="3438929"/>
            <a:ext cx="1269272" cy="0"/>
          </a:xfrm>
          <a:prstGeom prst="straightConnector1">
            <a:avLst/>
          </a:prstGeom>
          <a:ln w="5715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7100760" y="3444676"/>
            <a:ext cx="1269272" cy="0"/>
          </a:xfrm>
          <a:prstGeom prst="straightConnector1">
            <a:avLst/>
          </a:prstGeom>
          <a:ln w="5715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Блок-схема: перфолента 42"/>
          <p:cNvSpPr/>
          <p:nvPr/>
        </p:nvSpPr>
        <p:spPr>
          <a:xfrm>
            <a:off x="2772236" y="4851682"/>
            <a:ext cx="6724102" cy="513384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Мониторинг качества образования (в </a:t>
            </a:r>
            <a:r>
              <a:rPr lang="ru-RU" sz="1400" b="1" dirty="0" err="1" smtClean="0"/>
              <a:t>т.ч</a:t>
            </a:r>
            <a:r>
              <a:rPr lang="ru-RU" sz="1400" b="1" dirty="0" smtClean="0"/>
              <a:t>. мониторинг здоровья)</a:t>
            </a:r>
          </a:p>
        </p:txBody>
      </p:sp>
      <p:sp>
        <p:nvSpPr>
          <p:cNvPr id="45" name="Блок-схема: перфолента 44"/>
          <p:cNvSpPr/>
          <p:nvPr/>
        </p:nvSpPr>
        <p:spPr>
          <a:xfrm>
            <a:off x="2735056" y="5307370"/>
            <a:ext cx="6724102" cy="513384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Комплексная диагностика (работа </a:t>
            </a:r>
            <a:r>
              <a:rPr lang="ru-RU" sz="1400" b="1" dirty="0" err="1" smtClean="0"/>
              <a:t>ППк</a:t>
            </a:r>
            <a:r>
              <a:rPr lang="ru-RU" sz="1400" b="1" dirty="0" smtClean="0"/>
              <a:t>)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235131" y="4790424"/>
            <a:ext cx="2280563" cy="9001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solidFill>
                  <a:srgbClr val="C00000"/>
                </a:solidFill>
              </a:rPr>
              <a:t>Педагогическая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о</a:t>
            </a:r>
            <a:r>
              <a:rPr lang="ru-RU" sz="1400" b="1" dirty="0" smtClean="0">
                <a:solidFill>
                  <a:schemeClr val="bg1"/>
                </a:solidFill>
              </a:rPr>
              <a:t>ценка уровня развития детей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187762" y="5917695"/>
            <a:ext cx="2882537" cy="8409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solidFill>
                  <a:srgbClr val="C00000"/>
                </a:solidFill>
              </a:rPr>
              <a:t>Психологическая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определение уровня психологического здоровья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5882141" y="5906136"/>
            <a:ext cx="3635269" cy="8048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solidFill>
                  <a:srgbClr val="C00000"/>
                </a:solidFill>
              </a:rPr>
              <a:t>Инструктора по физ. культуре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о</a:t>
            </a:r>
            <a:r>
              <a:rPr lang="ru-RU" sz="1400" b="1" dirty="0" smtClean="0">
                <a:solidFill>
                  <a:schemeClr val="bg1"/>
                </a:solidFill>
              </a:rPr>
              <a:t>ценка показателей физической подготовленности детей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9821468" y="4821509"/>
            <a:ext cx="2251347" cy="11560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solidFill>
                  <a:srgbClr val="C00000"/>
                </a:solidFill>
              </a:rPr>
              <a:t>Медицинская (врачи ЦРБ)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комплексная оценка состояния здоровья детей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865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58240" y="174172"/>
            <a:ext cx="9065623" cy="775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/>
              <a:t>Нормитивно</a:t>
            </a:r>
            <a:r>
              <a:rPr lang="ru-RU" sz="2000" b="1" dirty="0" smtClean="0"/>
              <a:t>-правовое обеспечение </a:t>
            </a:r>
            <a:r>
              <a:rPr lang="ru-RU" sz="2000" b="1" dirty="0" err="1" smtClean="0"/>
              <a:t>здоровьесберегающей</a:t>
            </a:r>
            <a:r>
              <a:rPr lang="ru-RU" sz="2000" b="1" dirty="0" smtClean="0"/>
              <a:t> деятельности. 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5463" y="1085928"/>
            <a:ext cx="11808823" cy="559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Конституция 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РФ (</a:t>
            </a:r>
            <a:r>
              <a:rPr lang="ru-RU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ст.38)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Семейный 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кодекс РФ от 29.12.1995г. №223-ФЗ (ред. от 02.07.2021г.) – ст. 63 </a:t>
            </a:r>
            <a:endParaRPr lang="ru-RU" sz="2400" b="1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Федеральный 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закон от 29 декабря 2012 г. N 273-ФЗ "Об образовании в </a:t>
            </a:r>
            <a:r>
              <a:rPr lang="ru-RU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(ст.41, ст. 44 (п.1</a:t>
            </a:r>
            <a:r>
              <a:rPr lang="ru-RU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));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ФГОС 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 №1155 от 17.10.2013 (п.1.6., п.2.6., п.3.2., п.6.2 </a:t>
            </a:r>
            <a:r>
              <a:rPr lang="ru-RU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СанПин</a:t>
            </a:r>
            <a:endParaRPr lang="ru-RU" sz="2400" b="1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400" b="1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Положение 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 организации охраны жизни и здоровья воспитанников в </a:t>
            </a:r>
            <a:r>
              <a:rPr lang="ru-RU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ДОУ;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Положение 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 организации прогулок, утренней </a:t>
            </a:r>
            <a:r>
              <a:rPr lang="ru-RU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гимнастики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Положение 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 организации питания </a:t>
            </a:r>
            <a:endParaRPr lang="ru-RU" sz="2400" b="1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Правила 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внутреннего распорядка воспитанников </a:t>
            </a:r>
            <a:r>
              <a:rPr lang="ru-RU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ДОУ;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Положение </a:t>
            </a:r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 психолого-педагогическом консилиуме</a:t>
            </a:r>
            <a:endParaRPr lang="ru-RU" sz="24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430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Юлия Кириллова - О здоровье всерьез. Профилактика нарушений осанки и плоскостопия у дошкольников. ФГОС обложка книг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83" y="133576"/>
            <a:ext cx="2748373" cy="367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Бодрящая гимнастика для дошкольников. ФГОС, Детство-Пресс — купить в  интернет-магазине по низкой цене на Яндекс Маркет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999" y="133576"/>
            <a:ext cx="3089779" cy="413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Фитбол - гимнастика в физическом воспитании детей дошкольного возраста.  Власенко Н.Э. - купить книгу в интернет-магазине «Живое слово»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1" r="15034"/>
          <a:stretch/>
        </p:blipFill>
        <p:spPr bwMode="auto">
          <a:xfrm>
            <a:off x="6782442" y="191428"/>
            <a:ext cx="2756926" cy="396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xn----7sbab5ahodkurn.xn--p1ai/thumb/2/0rZcu_OAxhE4vTm5_phbZw/580r450/d/02010_obl_semsport_klub_metpo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5" y="3074670"/>
            <a:ext cx="2454290" cy="365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81C4E1BE-8EB1-4DE8-B377-B129997739C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623" y="180222"/>
            <a:ext cx="2374184" cy="352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xn----7sbab5ahodkurn.xn--p1ai/thumb/2/kDMVKTpGsoiDK8HeAXX6XQ/r/d/26244_dsh_nemer_fizicheskie_uprajneniya_i_igry_m_ob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635" y="3210197"/>
            <a:ext cx="2312119" cy="348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26175_dsh_prish_ps_zdorovii_rebenok_6-7_obl-bolshaya-232x3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88" y="3488221"/>
            <a:ext cx="2508310" cy="32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26223_dsh_sharm_m_ob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238" y="3451780"/>
            <a:ext cx="2053632" cy="304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26301_dsh_60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702" y="4230728"/>
            <a:ext cx="1667331" cy="250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xn----7sbab5ahodkurn.xn--p1ai/thumb/2/xNr-XCJDRhk6WpDMVoTahA/r/d/26342_dsh_shele_fizkulturnie_zanatiya_m_obl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030" y="3696055"/>
            <a:ext cx="1835129" cy="275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277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173" y="148044"/>
            <a:ext cx="2987040" cy="592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Спортивный зал</a:t>
            </a:r>
            <a:endParaRPr lang="ru-RU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926086" y="5543003"/>
            <a:ext cx="4371702" cy="121484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u="sng" dirty="0">
                <a:solidFill>
                  <a:schemeClr val="accent1"/>
                </a:solidFill>
              </a:rPr>
              <a:t>Крупногабаритное стационарное оборудование</a:t>
            </a:r>
            <a:r>
              <a:rPr lang="ru-RU" sz="1600" b="1" dirty="0">
                <a:solidFill>
                  <a:schemeClr val="accent1"/>
                </a:solidFill>
              </a:rPr>
              <a:t> </a:t>
            </a:r>
            <a:endParaRPr lang="ru-RU" sz="1600" b="1" dirty="0" smtClean="0">
              <a:solidFill>
                <a:schemeClr val="accent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</a:rPr>
              <a:t>стеллаж для спортинвентаря;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chemeClr val="bg1"/>
                </a:solidFill>
              </a:rPr>
              <a:t>г</a:t>
            </a:r>
            <a:r>
              <a:rPr lang="ru-RU" sz="1600" b="1" dirty="0" smtClean="0">
                <a:solidFill>
                  <a:schemeClr val="bg1"/>
                </a:solidFill>
              </a:rPr>
              <a:t>имнастическая стенка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9573" y="2473234"/>
            <a:ext cx="2862955" cy="294785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u="sng" dirty="0">
                <a:solidFill>
                  <a:srgbClr val="C00000"/>
                </a:solidFill>
              </a:rPr>
              <a:t>М</a:t>
            </a:r>
            <a:r>
              <a:rPr lang="ru-RU" sz="1600" b="1" u="sng" dirty="0" smtClean="0">
                <a:solidFill>
                  <a:srgbClr val="C00000"/>
                </a:solidFill>
              </a:rPr>
              <a:t>елкий </a:t>
            </a:r>
            <a:r>
              <a:rPr lang="ru-RU" sz="1600" b="1" u="sng" dirty="0">
                <a:solidFill>
                  <a:srgbClr val="C00000"/>
                </a:solidFill>
              </a:rPr>
              <a:t>индивидуальный коррекционно-игровой </a:t>
            </a:r>
            <a:r>
              <a:rPr lang="ru-RU" sz="1600" b="1" u="sng" dirty="0" smtClean="0">
                <a:solidFill>
                  <a:srgbClr val="C00000"/>
                </a:solidFill>
              </a:rPr>
              <a:t>инвентарь</a:t>
            </a:r>
            <a:endParaRPr lang="ru-RU" sz="1600" b="1" dirty="0">
              <a:solidFill>
                <a:srgbClr val="C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мешочки </a:t>
            </a:r>
            <a:r>
              <a:rPr lang="ru-RU" sz="1600" b="1" dirty="0"/>
              <a:t>для метания, </a:t>
            </a:r>
            <a:endParaRPr lang="ru-RU" sz="1600" b="1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флажки разноцветные,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султанчики</a:t>
            </a:r>
            <a:r>
              <a:rPr lang="ru-RU" sz="1600" b="1" dirty="0"/>
              <a:t>, </a:t>
            </a:r>
            <a:endParaRPr lang="ru-RU" sz="1600" b="1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мячи </a:t>
            </a:r>
            <a:r>
              <a:rPr lang="ru-RU" sz="1600" b="1" dirty="0"/>
              <a:t>резиновые, утяжеленные</a:t>
            </a:r>
            <a:r>
              <a:rPr lang="ru-RU" sz="1600" b="1" dirty="0" smtClean="0"/>
              <a:t>)</a:t>
            </a:r>
            <a:endParaRPr lang="ru-RU" sz="16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030788" y="3093718"/>
            <a:ext cx="3030583" cy="327442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u="sng" dirty="0">
                <a:solidFill>
                  <a:srgbClr val="C00000"/>
                </a:solidFill>
              </a:rPr>
              <a:t>О</a:t>
            </a:r>
            <a:r>
              <a:rPr lang="ru-RU" b="1" u="sng" dirty="0" smtClean="0">
                <a:solidFill>
                  <a:srgbClr val="C00000"/>
                </a:solidFill>
              </a:rPr>
              <a:t>риентиры </a:t>
            </a:r>
            <a:r>
              <a:rPr lang="ru-RU" b="1" u="sng" dirty="0">
                <a:solidFill>
                  <a:srgbClr val="C00000"/>
                </a:solidFill>
              </a:rPr>
              <a:t>для разметки игрового поля </a:t>
            </a:r>
            <a:endParaRPr lang="ru-RU" b="1" u="sng" dirty="0" smtClean="0">
              <a:solidFill>
                <a:srgbClr val="C00000"/>
              </a:solidFill>
            </a:endParaRPr>
          </a:p>
          <a:p>
            <a:r>
              <a:rPr lang="ru-RU" b="1" dirty="0" smtClean="0"/>
              <a:t>(</a:t>
            </a:r>
            <a:r>
              <a:rPr lang="ru-RU" b="1" dirty="0"/>
              <a:t>флажная лента, фишки, конусы) </a:t>
            </a:r>
            <a:r>
              <a:rPr lang="ru-RU" b="1" u="sng" dirty="0">
                <a:solidFill>
                  <a:srgbClr val="C00000"/>
                </a:solidFill>
              </a:rPr>
              <a:t>Атрибуты для подвижных и малоподвижных игр </a:t>
            </a:r>
            <a:r>
              <a:rPr lang="ru-RU" b="1" dirty="0"/>
              <a:t>(эмблемы маски, ленточки, платочки, флажки)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222376" y="148044"/>
            <a:ext cx="2838995" cy="269965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u="sng" dirty="0">
                <a:solidFill>
                  <a:srgbClr val="C00000"/>
                </a:solidFill>
              </a:rPr>
              <a:t>Д</a:t>
            </a:r>
            <a:r>
              <a:rPr lang="ru-RU" b="1" u="sng" dirty="0" smtClean="0">
                <a:solidFill>
                  <a:srgbClr val="C00000"/>
                </a:solidFill>
              </a:rPr>
              <a:t>етские </a:t>
            </a:r>
            <a:r>
              <a:rPr lang="ru-RU" b="1" u="sng" dirty="0">
                <a:solidFill>
                  <a:srgbClr val="C00000"/>
                </a:solidFill>
              </a:rPr>
              <a:t>физкультурные тренажеры: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b="1" dirty="0" smtClean="0"/>
              <a:t>беговая дорожка,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b="1" dirty="0" smtClean="0"/>
              <a:t>велотренажеры</a:t>
            </a:r>
            <a:r>
              <a:rPr lang="ru-RU" b="1" dirty="0"/>
              <a:t>, </a:t>
            </a:r>
            <a:endParaRPr lang="ru-RU" b="1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b="1" dirty="0" smtClean="0"/>
              <a:t>силовой тренажер,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b="1" dirty="0" smtClean="0"/>
              <a:t>диски </a:t>
            </a:r>
            <a:r>
              <a:rPr lang="ru-RU" b="1" dirty="0"/>
              <a:t>«Здоровья»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2734" y="888274"/>
            <a:ext cx="2939146" cy="491163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u="sng" dirty="0">
                <a:solidFill>
                  <a:srgbClr val="C00000"/>
                </a:solidFill>
              </a:rPr>
              <a:t>П</a:t>
            </a:r>
            <a:r>
              <a:rPr lang="ru-RU" sz="1600" b="1" u="sng" dirty="0" smtClean="0">
                <a:solidFill>
                  <a:srgbClr val="C00000"/>
                </a:solidFill>
              </a:rPr>
              <a:t>ереносные </a:t>
            </a:r>
            <a:r>
              <a:rPr lang="ru-RU" sz="1600" b="1" u="sng" dirty="0">
                <a:solidFill>
                  <a:srgbClr val="C00000"/>
                </a:solidFill>
              </a:rPr>
              <a:t>тренажерные </a:t>
            </a:r>
            <a:r>
              <a:rPr lang="ru-RU" sz="1600" b="1" u="sng" dirty="0" smtClean="0">
                <a:solidFill>
                  <a:srgbClr val="C00000"/>
                </a:solidFill>
              </a:rPr>
              <a:t>конструкции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гимнастические скамейки,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лесенки,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веревочная лестница,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бревно,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балансировочные </a:t>
            </a:r>
            <a:r>
              <a:rPr lang="ru-RU" sz="1600" b="1" dirty="0"/>
              <a:t>дорожки на </a:t>
            </a:r>
            <a:r>
              <a:rPr lang="ru-RU" sz="1600" b="1" dirty="0" smtClean="0"/>
              <a:t>равновесие,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щиты-мишени,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err="1" smtClean="0"/>
              <a:t>тонел</a:t>
            </a:r>
            <a:r>
              <a:rPr lang="ru-RU" sz="1600" b="1" dirty="0" smtClean="0"/>
              <a:t>-лабиринт,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Гимнастические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маты</a:t>
            </a:r>
            <a:r>
              <a:rPr lang="ru-RU" sz="1600" b="1" dirty="0"/>
              <a:t>, канаты, кубы, </a:t>
            </a:r>
            <a:endParaRPr lang="ru-RU" sz="1600" b="1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шнур</a:t>
            </a:r>
            <a:r>
              <a:rPr lang="ru-RU" sz="1600" b="1" dirty="0"/>
              <a:t>, </a:t>
            </a:r>
            <a:endParaRPr lang="ru-RU" sz="1600" b="1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дуги </a:t>
            </a:r>
            <a:r>
              <a:rPr lang="ru-RU" sz="1600" b="1" dirty="0"/>
              <a:t>для </a:t>
            </a:r>
            <a:r>
              <a:rPr lang="ru-RU" sz="1600" b="1" dirty="0" err="1" smtClean="0"/>
              <a:t>подлезания</a:t>
            </a:r>
            <a:r>
              <a:rPr lang="ru-RU" sz="1600" b="1" dirty="0" smtClean="0"/>
              <a:t>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набор </a:t>
            </a:r>
            <a:r>
              <a:rPr lang="ru-RU" sz="1600" b="1" dirty="0"/>
              <a:t>мягких </a:t>
            </a:r>
            <a:r>
              <a:rPr lang="ru-RU" sz="1600" b="1" dirty="0" smtClean="0"/>
              <a:t>модулей </a:t>
            </a:r>
            <a:endParaRPr lang="ru-RU" sz="16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09113" y="148045"/>
            <a:ext cx="2893415" cy="22032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u="sng" dirty="0">
                <a:solidFill>
                  <a:srgbClr val="C00000"/>
                </a:solidFill>
              </a:rPr>
              <a:t>П</a:t>
            </a:r>
            <a:r>
              <a:rPr lang="ru-RU" sz="1600" b="1" u="sng" dirty="0" smtClean="0">
                <a:solidFill>
                  <a:srgbClr val="C00000"/>
                </a:solidFill>
              </a:rPr>
              <a:t>рофилактическое </a:t>
            </a:r>
            <a:r>
              <a:rPr lang="ru-RU" sz="1600" b="1" u="sng" dirty="0">
                <a:solidFill>
                  <a:srgbClr val="C00000"/>
                </a:solidFill>
              </a:rPr>
              <a:t>оборудование</a:t>
            </a:r>
            <a:r>
              <a:rPr lang="ru-RU" sz="1600" b="1" dirty="0">
                <a:solidFill>
                  <a:srgbClr val="C00000"/>
                </a:solidFill>
              </a:rPr>
              <a:t> </a:t>
            </a:r>
            <a:endParaRPr lang="ru-RU" sz="1600" b="1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мячи-</a:t>
            </a:r>
            <a:r>
              <a:rPr lang="ru-RU" sz="1600" b="1" dirty="0" err="1" smtClean="0"/>
              <a:t>фитболы</a:t>
            </a:r>
            <a:r>
              <a:rPr lang="ru-RU" sz="1600" b="1" dirty="0" smtClean="0"/>
              <a:t>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ребристая доска,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err="1" smtClean="0"/>
              <a:t>корики</a:t>
            </a:r>
            <a:r>
              <a:rPr lang="ru-RU" sz="1600" b="1" dirty="0" smtClean="0"/>
              <a:t> </a:t>
            </a:r>
            <a:r>
              <a:rPr lang="ru-RU" sz="1600" b="1" dirty="0"/>
              <a:t>с различными </a:t>
            </a:r>
            <a:r>
              <a:rPr lang="ru-RU" sz="1600" b="1" dirty="0" smtClean="0"/>
              <a:t>рельефами,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дорожки </a:t>
            </a:r>
            <a:r>
              <a:rPr lang="ru-RU" sz="1600" b="1" dirty="0"/>
              <a:t>и </a:t>
            </a:r>
            <a:r>
              <a:rPr lang="ru-RU" sz="1600" b="1" dirty="0" smtClean="0"/>
              <a:t>мячи массажные)</a:t>
            </a:r>
            <a:endParaRPr lang="ru-RU" sz="16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17924" y="95793"/>
            <a:ext cx="2699654" cy="47548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u="sng" dirty="0">
                <a:solidFill>
                  <a:srgbClr val="C00000"/>
                </a:solidFill>
              </a:rPr>
              <a:t>О</a:t>
            </a:r>
            <a:r>
              <a:rPr lang="ru-RU" sz="1600" b="1" u="sng" dirty="0" smtClean="0">
                <a:solidFill>
                  <a:srgbClr val="C00000"/>
                </a:solidFill>
              </a:rPr>
              <a:t>борудование </a:t>
            </a:r>
            <a:r>
              <a:rPr lang="ru-RU" sz="1600" b="1" u="sng" dirty="0">
                <a:solidFill>
                  <a:srgbClr val="C00000"/>
                </a:solidFill>
              </a:rPr>
              <a:t>для спортивных игр и упражнений</a:t>
            </a:r>
            <a:r>
              <a:rPr lang="ru-RU" sz="1600" b="1" dirty="0">
                <a:solidFill>
                  <a:srgbClr val="C00000"/>
                </a:solidFill>
              </a:rPr>
              <a:t> </a:t>
            </a:r>
            <a:endParaRPr lang="ru-RU" sz="1600" b="1" dirty="0" smtClean="0">
              <a:solidFill>
                <a:srgbClr val="C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корзины баскетбольные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Мячи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футбольные ворота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волейбольная </a:t>
            </a:r>
            <a:r>
              <a:rPr lang="ru-RU" sz="1600" b="1" dirty="0"/>
              <a:t>сетка, </a:t>
            </a:r>
            <a:endParaRPr lang="ru-RU" sz="1600" b="1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наборы кеглей,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err="1" smtClean="0"/>
              <a:t>дартс</a:t>
            </a:r>
            <a:r>
              <a:rPr lang="ru-RU" sz="1600" b="1" dirty="0" smtClean="0"/>
              <a:t>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err="1" smtClean="0"/>
              <a:t>Кольцебросы</a:t>
            </a:r>
            <a:endParaRPr lang="ru-RU" sz="1600" b="1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наборы </a:t>
            </a:r>
            <a:r>
              <a:rPr lang="ru-RU" sz="1600" b="1" dirty="0"/>
              <a:t>для </a:t>
            </a:r>
            <a:r>
              <a:rPr lang="ru-RU" sz="1600" b="1" dirty="0" smtClean="0"/>
              <a:t>бадминтона,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скакалки,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обручи</a:t>
            </a:r>
            <a:r>
              <a:rPr lang="ru-RU" sz="1600" b="1" dirty="0"/>
              <a:t>, </a:t>
            </a:r>
            <a:endParaRPr lang="ru-RU" sz="1600" b="1" dirty="0" smtClean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b="1" dirty="0" smtClean="0"/>
              <a:t>палки</a:t>
            </a:r>
            <a:r>
              <a:rPr lang="ru-RU" sz="1600" b="1" dirty="0"/>
              <a:t>, клюшки с </a:t>
            </a:r>
            <a:r>
              <a:rPr lang="ru-RU" sz="1600" b="1" dirty="0" smtClean="0"/>
              <a:t>шайбами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611996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0"/>
          <a:stretch/>
        </p:blipFill>
        <p:spPr>
          <a:xfrm>
            <a:off x="141558" y="103868"/>
            <a:ext cx="2451440" cy="35335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 b="7048"/>
          <a:stretch/>
        </p:blipFill>
        <p:spPr>
          <a:xfrm>
            <a:off x="2797812" y="103868"/>
            <a:ext cx="2093607" cy="3661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r="11325"/>
          <a:stretch/>
        </p:blipFill>
        <p:spPr>
          <a:xfrm>
            <a:off x="302102" y="3820650"/>
            <a:ext cx="2165788" cy="3037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8" b="7156"/>
          <a:stretch/>
        </p:blipFill>
        <p:spPr>
          <a:xfrm>
            <a:off x="2721923" y="3862235"/>
            <a:ext cx="2041435" cy="294187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313621" y="3471836"/>
            <a:ext cx="2447110" cy="3959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Спортивные уголки</a:t>
            </a:r>
            <a:endParaRPr lang="ru-RU" sz="1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91" y="-7343"/>
            <a:ext cx="2829291" cy="37723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663" y="48263"/>
            <a:ext cx="2650048" cy="3533397"/>
          </a:xfrm>
          <a:prstGeom prst="rect">
            <a:avLst/>
          </a:prstGeom>
        </p:spPr>
      </p:pic>
      <p:pic>
        <p:nvPicPr>
          <p:cNvPr id="1028" name="Picture 4" descr="https://www.maam.ru/upload/blogs/detsad-2110683-160589254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1"/>
          <a:stretch/>
        </p:blipFill>
        <p:spPr bwMode="auto">
          <a:xfrm>
            <a:off x="9422673" y="3510553"/>
            <a:ext cx="2769327" cy="31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9658956" y="2931611"/>
            <a:ext cx="2433729" cy="4373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/>
              <a:t>Валеологические</a:t>
            </a:r>
            <a:r>
              <a:rPr lang="ru-RU" sz="1400" b="1" dirty="0" smtClean="0"/>
              <a:t> уголки</a:t>
            </a:r>
            <a:endParaRPr lang="ru-RU" sz="1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002" y="3170518"/>
            <a:ext cx="2662978" cy="3632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3833498" y="151929"/>
            <a:ext cx="2447108" cy="487681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Центры здоровья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378296" y="3322086"/>
            <a:ext cx="2181498" cy="37693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Уголки уединения</a:t>
            </a:r>
            <a:endParaRPr lang="ru-RU" sz="14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36" y="3792846"/>
            <a:ext cx="1677652" cy="29824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8508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163407"/>
              </p:ext>
            </p:extLst>
          </p:nvPr>
        </p:nvGraphicFramePr>
        <p:xfrm>
          <a:off x="6847644" y="1227560"/>
          <a:ext cx="5344356" cy="41090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44356"/>
              </a:tblGrid>
              <a:tr h="44805"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effectLst/>
                        </a:rPr>
                        <a:t>Утренняя </a:t>
                      </a:r>
                      <a:r>
                        <a:rPr lang="ru-RU" sz="1400" dirty="0" smtClean="0">
                          <a:effectLst/>
                        </a:rPr>
                        <a:t>гимнастика</a:t>
                      </a:r>
                    </a:p>
                  </a:txBody>
                  <a:tcPr marL="73660" marR="73660" marT="0" marB="0"/>
                </a:tc>
              </a:tr>
              <a:tr h="0"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effectLst/>
                        </a:rPr>
                        <a:t>Двигательная разминка во время перерыва между </a:t>
                      </a:r>
                      <a:r>
                        <a:rPr lang="ru-RU" sz="1400" dirty="0" smtClean="0">
                          <a:effectLst/>
                        </a:rPr>
                        <a:t>занятиями</a:t>
                      </a:r>
                    </a:p>
                  </a:txBody>
                  <a:tcPr marL="73660" marR="73660" marT="0" marB="0"/>
                </a:tc>
              </a:tr>
              <a:tr h="0"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effectLst/>
                        </a:rPr>
                        <a:t>Динамические паузы во время </a:t>
                      </a:r>
                      <a:r>
                        <a:rPr lang="ru-RU" sz="1400" dirty="0" smtClean="0">
                          <a:effectLst/>
                        </a:rPr>
                        <a:t>ООД</a:t>
                      </a:r>
                    </a:p>
                  </a:txBody>
                  <a:tcPr marL="73660" marR="73660" marT="0" marB="0"/>
                </a:tc>
              </a:tr>
              <a:tr h="0"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effectLst/>
                        </a:rPr>
                        <a:t>Подвижные игры и физические упражнения на </a:t>
                      </a:r>
                      <a:r>
                        <a:rPr lang="ru-RU" sz="1400" dirty="0" smtClean="0">
                          <a:effectLst/>
                        </a:rPr>
                        <a:t>прогулке</a:t>
                      </a:r>
                    </a:p>
                  </a:txBody>
                  <a:tcPr marL="73660" marR="73660" marT="0" marB="0"/>
                </a:tc>
              </a:tr>
              <a:tr h="0"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effectLst/>
                        </a:rPr>
                        <a:t>Индивидуальная работа по развитию движений на </a:t>
                      </a:r>
                      <a:r>
                        <a:rPr lang="ru-RU" sz="1400" dirty="0" smtClean="0">
                          <a:effectLst/>
                        </a:rPr>
                        <a:t>прогулке</a:t>
                      </a:r>
                    </a:p>
                  </a:txBody>
                  <a:tcPr marL="73660" marR="73660" marT="0" marB="0"/>
                </a:tc>
              </a:tr>
              <a:tr h="0"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effectLst/>
                        </a:rPr>
                        <a:t>Оздоровительный </a:t>
                      </a:r>
                      <a:r>
                        <a:rPr lang="ru-RU" sz="1400" dirty="0" smtClean="0">
                          <a:effectLst/>
                        </a:rPr>
                        <a:t>бег</a:t>
                      </a:r>
                    </a:p>
                  </a:txBody>
                  <a:tcPr marL="73660" marR="73660" marT="0" marB="0"/>
                </a:tc>
              </a:tr>
              <a:tr h="0"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effectLst/>
                        </a:rPr>
                        <a:t>Гимнастика после дневного сна в сочетании с контрастными воздушными </a:t>
                      </a:r>
                      <a:r>
                        <a:rPr lang="ru-RU" sz="1400" dirty="0" smtClean="0">
                          <a:effectLst/>
                        </a:rPr>
                        <a:t>ваннами</a:t>
                      </a:r>
                    </a:p>
                  </a:txBody>
                  <a:tcPr marL="73660" marR="73660" marT="0" marB="0"/>
                </a:tc>
              </a:tr>
              <a:tr h="0"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 smtClean="0">
                          <a:effectLst/>
                        </a:rPr>
                        <a:t>НОД </a:t>
                      </a:r>
                      <a:r>
                        <a:rPr lang="ru-RU" sz="1400" dirty="0">
                          <a:effectLst/>
                        </a:rPr>
                        <a:t>по физической </a:t>
                      </a:r>
                      <a:r>
                        <a:rPr lang="ru-RU" sz="1400" dirty="0" smtClean="0">
                          <a:effectLst/>
                        </a:rPr>
                        <a:t>культуре</a:t>
                      </a:r>
                    </a:p>
                  </a:txBody>
                  <a:tcPr marL="73660" marR="73660" marT="0" marB="0"/>
                </a:tc>
              </a:tr>
              <a:tr h="0"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effectLst/>
                        </a:rPr>
                        <a:t>Самостоятельная двигательная </a:t>
                      </a:r>
                      <a:r>
                        <a:rPr lang="ru-RU" sz="1400" dirty="0" smtClean="0">
                          <a:effectLst/>
                        </a:rPr>
                        <a:t>деятельность</a:t>
                      </a:r>
                    </a:p>
                  </a:txBody>
                  <a:tcPr marL="73660" marR="73660" marT="0" marB="0"/>
                </a:tc>
              </a:tr>
              <a:tr h="0"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effectLst/>
                        </a:rPr>
                        <a:t>Физкультурно-спортивные праздники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/>
                </a:tc>
              </a:tr>
              <a:tr h="0"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effectLst/>
                        </a:rPr>
                        <a:t>Неделя здоровья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/>
                </a:tc>
              </a:tr>
              <a:tr h="0"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effectLst/>
                        </a:rPr>
                        <a:t>Физкультурный досуг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/>
                </a:tc>
              </a:tr>
              <a:tr h="0"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400" dirty="0">
                          <a:effectLst/>
                        </a:rPr>
                        <a:t>Совместная физкультурно-оздоровительная работа детского сада и семьи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660" marR="73660" marT="0" marB="0"/>
                </a:tc>
              </a:tr>
            </a:tbl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650181" y="233316"/>
            <a:ext cx="504978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u="none" strike="noStrike" cap="none" normalizeH="0" baseline="0" dirty="0" smtClean="0">
                <a:ln>
                  <a:noFill/>
                </a:ln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Формы организации двигательного режима.</a:t>
            </a:r>
            <a:endParaRPr kumimoji="0" lang="ru-RU" altLang="ru-RU" sz="1600" b="1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656" y="30116"/>
            <a:ext cx="6659418" cy="735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000" b="1" i="1" dirty="0">
                <a:latin typeface="+mj-lt"/>
                <a:ea typeface="Times New Roman" panose="02020603050405020304" pitchFamily="18" charset="0"/>
              </a:rPr>
              <a:t>Три группы </a:t>
            </a:r>
            <a:r>
              <a:rPr lang="ru-RU" sz="2000" b="1" i="1" dirty="0" err="1">
                <a:latin typeface="+mj-lt"/>
                <a:ea typeface="Times New Roman" panose="02020603050405020304" pitchFamily="18" charset="0"/>
              </a:rPr>
              <a:t>здоровьесберегающих</a:t>
            </a:r>
            <a:r>
              <a:rPr lang="ru-RU" sz="2000" b="1" i="1" dirty="0">
                <a:latin typeface="+mj-lt"/>
                <a:ea typeface="Times New Roman" panose="02020603050405020304" pitchFamily="18" charset="0"/>
              </a:rPr>
              <a:t> технологий:</a:t>
            </a:r>
            <a:endParaRPr lang="ru-RU" sz="2000" dirty="0">
              <a:latin typeface="+mj-lt"/>
              <a:ea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b="1" u="sng" dirty="0">
                <a:ea typeface="Times New Roman" panose="02020603050405020304" pitchFamily="18" charset="0"/>
              </a:rPr>
              <a:t>Технологии сохранения и стимулирования здоровья:</a:t>
            </a:r>
            <a:r>
              <a:rPr lang="ru-RU" b="1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стретчинг</a:t>
            </a:r>
            <a:r>
              <a:rPr lang="ru-RU" dirty="0">
                <a:ea typeface="Times New Roman" panose="02020603050405020304" pitchFamily="18" charset="0"/>
              </a:rPr>
              <a:t>, ритмопластика, динамические паузы, подвижные и спортивные игры, релаксация, технологии эстетической направленности, гимнастика пальчиковая, гимнастика для глаз, гимнастика дыхательная, гимнастика бодрящая, гимнастика корригирующая, гимнастика </a:t>
            </a:r>
            <a:r>
              <a:rPr lang="ru-RU" dirty="0" smtClean="0">
                <a:ea typeface="Times New Roman" panose="02020603050405020304" pitchFamily="18" charset="0"/>
              </a:rPr>
              <a:t>ортопедическая.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ru-RU" dirty="0" smtClean="0"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b="1" dirty="0" smtClean="0">
                <a:ea typeface="Times New Roman" panose="02020603050405020304" pitchFamily="18" charset="0"/>
              </a:rPr>
              <a:t>Технологии </a:t>
            </a:r>
            <a:r>
              <a:rPr lang="ru-RU" b="1" dirty="0">
                <a:ea typeface="Times New Roman" panose="02020603050405020304" pitchFamily="18" charset="0"/>
              </a:rPr>
              <a:t>обучения здоровому образу жизни:</a:t>
            </a:r>
            <a:r>
              <a:rPr lang="ru-RU" dirty="0">
                <a:ea typeface="Times New Roman" panose="02020603050405020304" pitchFamily="18" charset="0"/>
              </a:rPr>
              <a:t> физкультурное занятие, проблемно-игровые (</a:t>
            </a:r>
            <a:r>
              <a:rPr lang="ru-RU" dirty="0" err="1">
                <a:ea typeface="Times New Roman" panose="02020603050405020304" pitchFamily="18" charset="0"/>
              </a:rPr>
              <a:t>игротреннинги</a:t>
            </a:r>
            <a:r>
              <a:rPr lang="ru-RU" dirty="0">
                <a:ea typeface="Times New Roman" panose="02020603050405020304" pitchFamily="18" charset="0"/>
              </a:rPr>
              <a:t> и </a:t>
            </a:r>
            <a:r>
              <a:rPr lang="ru-RU" dirty="0" err="1">
                <a:ea typeface="Times New Roman" panose="02020603050405020304" pitchFamily="18" charset="0"/>
              </a:rPr>
              <a:t>игротерапия</a:t>
            </a:r>
            <a:r>
              <a:rPr lang="ru-RU" dirty="0">
                <a:ea typeface="Times New Roman" panose="02020603050405020304" pitchFamily="18" charset="0"/>
              </a:rPr>
              <a:t>, коммуникативные игры, беседы из серии «Здоровье», самомассаж, точечный самомассаж, биологическая обратная связь (БОС</a:t>
            </a:r>
            <a:r>
              <a:rPr lang="ru-RU" dirty="0" smtClean="0">
                <a:ea typeface="Times New Roman" panose="02020603050405020304" pitchFamily="18" charset="0"/>
              </a:rPr>
              <a:t>).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ru-RU" dirty="0" smtClean="0"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b="1" dirty="0" smtClean="0">
                <a:ea typeface="Times New Roman" panose="02020603050405020304" pitchFamily="18" charset="0"/>
              </a:rPr>
              <a:t>Коррекционные </a:t>
            </a:r>
            <a:r>
              <a:rPr lang="ru-RU" b="1" dirty="0">
                <a:ea typeface="Times New Roman" panose="02020603050405020304" pitchFamily="18" charset="0"/>
              </a:rPr>
              <a:t>технологии: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арттерапия</a:t>
            </a:r>
            <a:r>
              <a:rPr lang="ru-RU" dirty="0">
                <a:ea typeface="Times New Roman" panose="02020603050405020304" pitchFamily="18" charset="0"/>
              </a:rPr>
              <a:t>, технологии музыкального воздействия, </a:t>
            </a:r>
            <a:r>
              <a:rPr lang="ru-RU" dirty="0" err="1">
                <a:ea typeface="Times New Roman" panose="02020603050405020304" pitchFamily="18" charset="0"/>
              </a:rPr>
              <a:t>сказкотерапия</a:t>
            </a:r>
            <a:r>
              <a:rPr lang="ru-RU" dirty="0">
                <a:ea typeface="Times New Roman" panose="02020603050405020304" pitchFamily="18" charset="0"/>
              </a:rPr>
              <a:t>, технологии воздействия цветом, технологии коррекции поведения, </a:t>
            </a:r>
            <a:r>
              <a:rPr lang="ru-RU" dirty="0" err="1">
                <a:ea typeface="Times New Roman" panose="02020603050405020304" pitchFamily="18" charset="0"/>
              </a:rPr>
              <a:t>психогимнастика</a:t>
            </a:r>
            <a:r>
              <a:rPr lang="ru-RU" dirty="0">
                <a:ea typeface="Times New Roman" panose="02020603050405020304" pitchFamily="18" charset="0"/>
              </a:rPr>
              <a:t>, фонетическая и логопедическая ритмика.</a:t>
            </a:r>
            <a:endParaRPr lang="ru-RU" sz="1600" dirty="0"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8356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1786</TotalTime>
  <Words>805</Words>
  <Application>Microsoft Office PowerPoint</Application>
  <PresentationFormat>Широкоэкранный</PresentationFormat>
  <Paragraphs>257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Bookman Old Style</vt:lpstr>
      <vt:lpstr>Calibri</vt:lpstr>
      <vt:lpstr>Century Gothic</vt:lpstr>
      <vt:lpstr>Times New Roman</vt:lpstr>
      <vt:lpstr>Wingdings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105</cp:revision>
  <dcterms:created xsi:type="dcterms:W3CDTF">2023-04-25T03:20:25Z</dcterms:created>
  <dcterms:modified xsi:type="dcterms:W3CDTF">2023-12-19T05:13:30Z</dcterms:modified>
</cp:coreProperties>
</file>