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2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02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5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0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1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6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53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6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393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5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21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6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3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0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4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1-100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>
            <a:hlinkClick r:id="" action="ppaction://hlinkshowjump?jump=nextslide"/>
          </p:cNvPr>
          <p:cNvSpPr/>
          <p:nvPr userDrawn="1"/>
        </p:nvSpPr>
        <p:spPr>
          <a:xfrm>
            <a:off x="4588329" y="5629729"/>
            <a:ext cx="2392135" cy="512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Узнать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1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льный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 userDrawn="1"/>
        </p:nvSpPr>
        <p:spPr>
          <a:xfrm>
            <a:off x="4057650" y="5804807"/>
            <a:ext cx="2041071" cy="367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13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2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D49D07-AC4D-43DA-A978-93059B44054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E8BBAD-E41B-4675-AE53-54E576CD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56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9" r:id="rId8"/>
    <p:sldLayoutId id="2147483678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20.xml"/><Relationship Id="rId4" Type="http://schemas.openxmlformats.org/officeDocument/2006/relationships/slide" Target="slide8.xml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262" y="1045013"/>
            <a:ext cx="84037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Интерактивная викторина </a:t>
            </a:r>
          </a:p>
          <a:p>
            <a:pPr algn="ctr"/>
            <a:r>
              <a:rPr lang="ru-RU" sz="3200" b="1" i="1" dirty="0" smtClean="0"/>
              <a:t>для педагогов </a:t>
            </a:r>
          </a:p>
          <a:p>
            <a:pPr algn="ctr"/>
            <a:r>
              <a:rPr lang="ru-RU" sz="3200" b="1" dirty="0" smtClean="0"/>
              <a:t>по теме: </a:t>
            </a:r>
          </a:p>
          <a:p>
            <a:pPr algn="ctr"/>
            <a:r>
              <a:rPr lang="ru-RU" sz="3200" b="1" dirty="0" smtClean="0"/>
              <a:t>«Формирование здорового образа жизни у детей дошкольного возраста»</a:t>
            </a:r>
            <a:endParaRPr lang="ru-RU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3" y="191352"/>
            <a:ext cx="1279525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4262" y="121683"/>
            <a:ext cx="8760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дошкольное образовательное учреждение детский сад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9 г.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Амурска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Амурского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Хабаровского края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" descr="Детский сад № 7 &quot;Семицветик&quot;&quot; |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77" y="3527108"/>
            <a:ext cx="2325189" cy="333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77" y="290592"/>
            <a:ext cx="12204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Вопрос 2 – 100 </a:t>
            </a:r>
            <a:r>
              <a:rPr lang="ru-RU" sz="2000" b="1" dirty="0" smtClean="0"/>
              <a:t>Вставьте пропущенные слова в понятие «Здоровье сберегающие технологии»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011" y="904775"/>
            <a:ext cx="11251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4000" b="1" dirty="0" smtClean="0"/>
              <a:t>- это ……….. по охране ……. и укрепления …….. обучающихся в ……… процессе, учитывающую специфику данного процесса, важнейшие характеристики образовательной  ………. и ……детей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393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Ответ 2 - 100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1263" y="455459"/>
            <a:ext cx="11482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/>
              <a:t>Здоровьесберегающие</a:t>
            </a:r>
            <a:r>
              <a:rPr lang="ru-RU" sz="3200" b="1" dirty="0" smtClean="0"/>
              <a:t> технологии – это </a:t>
            </a:r>
            <a:r>
              <a:rPr lang="ru-RU" sz="3200" b="1" u="sng" dirty="0" smtClean="0"/>
              <a:t>система мероприятий</a:t>
            </a:r>
            <a:r>
              <a:rPr lang="ru-RU" sz="3200" b="1" dirty="0" smtClean="0"/>
              <a:t> </a:t>
            </a:r>
            <a:r>
              <a:rPr lang="ru-RU" sz="3200" b="1" dirty="0"/>
              <a:t>по </a:t>
            </a:r>
            <a:r>
              <a:rPr lang="ru-RU" sz="3200" b="1" dirty="0" smtClean="0"/>
              <a:t>охране </a:t>
            </a:r>
            <a:r>
              <a:rPr lang="ru-RU" sz="3200" b="1" u="sng" dirty="0" smtClean="0"/>
              <a:t>здоровья</a:t>
            </a:r>
            <a:r>
              <a:rPr lang="ru-RU" sz="3200" b="1" dirty="0" smtClean="0"/>
              <a:t> и укрепления </a:t>
            </a:r>
            <a:r>
              <a:rPr lang="ru-RU" sz="3200" b="1" u="sng" dirty="0" smtClean="0"/>
              <a:t>здоровья</a:t>
            </a:r>
            <a:r>
              <a:rPr lang="ru-RU" sz="3200" b="1" dirty="0" smtClean="0"/>
              <a:t> обучающихся </a:t>
            </a:r>
            <a:r>
              <a:rPr lang="ru-RU" sz="3200" b="1" dirty="0"/>
              <a:t>в </a:t>
            </a:r>
            <a:r>
              <a:rPr lang="ru-RU" sz="3200" b="1" u="sng" dirty="0"/>
              <a:t>учебно-воспитательном</a:t>
            </a:r>
            <a:r>
              <a:rPr lang="ru-RU" sz="3200" b="1" dirty="0"/>
              <a:t> процессе, учитывающую специфику данного процесса, важнейшие характеристики </a:t>
            </a:r>
            <a:r>
              <a:rPr lang="ru-RU" sz="3200" b="1" dirty="0" smtClean="0"/>
              <a:t>образовательной </a:t>
            </a:r>
            <a:r>
              <a:rPr lang="ru-RU" sz="3200" b="1" u="sng" dirty="0" smtClean="0"/>
              <a:t>среды</a:t>
            </a:r>
            <a:r>
              <a:rPr lang="ru-RU" sz="3200" b="1" dirty="0" smtClean="0"/>
              <a:t>  </a:t>
            </a:r>
            <a:r>
              <a:rPr lang="ru-RU" sz="3200" b="1" dirty="0"/>
              <a:t>и </a:t>
            </a:r>
            <a:r>
              <a:rPr lang="ru-RU" sz="3200" b="1" u="sng" dirty="0" smtClean="0"/>
              <a:t>особенностей</a:t>
            </a:r>
            <a:r>
              <a:rPr lang="ru-RU" sz="3200" b="1" dirty="0" smtClean="0"/>
              <a:t> детей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81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30" y="0"/>
            <a:ext cx="1160806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Вопрос 2 – 200</a:t>
            </a:r>
          </a:p>
          <a:p>
            <a:pPr algn="ctr"/>
            <a:r>
              <a:rPr lang="ru-RU" sz="1600" b="1" dirty="0" smtClean="0"/>
              <a:t>Перед вами список предметов:</a:t>
            </a:r>
          </a:p>
          <a:p>
            <a:pPr algn="ctr"/>
            <a:endParaRPr lang="ru-RU" sz="1600" b="1" dirty="0" smtClean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фасоль </a:t>
            </a:r>
          </a:p>
          <a:p>
            <a:pPr algn="ctr"/>
            <a:endParaRPr lang="ru-RU" sz="900" b="1" dirty="0" smtClean="0">
              <a:solidFill>
                <a:prstClr val="white"/>
              </a:solidFill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подушечка </a:t>
            </a:r>
            <a:r>
              <a:rPr lang="ru-RU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травой</a:t>
            </a:r>
          </a:p>
          <a:p>
            <a:pPr algn="ctr"/>
            <a:endParaRPr lang="ru-RU" sz="900" b="1" dirty="0" smtClean="0">
              <a:solidFill>
                <a:prstClr val="white"/>
              </a:solidFill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Музыкальный диск </a:t>
            </a:r>
          </a:p>
          <a:p>
            <a:pPr algn="ctr"/>
            <a:endParaRPr lang="ru-RU" sz="900" b="1" dirty="0" smtClean="0">
              <a:solidFill>
                <a:prstClr val="white"/>
              </a:solidFill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апельсин</a:t>
            </a:r>
            <a:endParaRPr lang="ru-RU" sz="2400" b="1" dirty="0" smtClean="0">
              <a:solidFill>
                <a:prstClr val="white"/>
              </a:solidFill>
              <a:ea typeface="Times New Roman" panose="02020603050405020304" pitchFamily="18" charset="0"/>
            </a:endParaRPr>
          </a:p>
          <a:p>
            <a:pPr algn="ctr"/>
            <a:endParaRPr lang="ru-RU" sz="900" b="1" dirty="0" smtClean="0">
              <a:solidFill>
                <a:prstClr val="white"/>
              </a:solidFill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мыльные </a:t>
            </a:r>
            <a:r>
              <a:rPr lang="ru-RU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пузыри</a:t>
            </a:r>
            <a:endParaRPr lang="ru-RU" sz="2400" b="1" dirty="0" smtClean="0">
              <a:solidFill>
                <a:prstClr val="white"/>
              </a:solidFill>
              <a:ea typeface="Times New Roman" panose="02020603050405020304" pitchFamily="18" charset="0"/>
            </a:endParaRPr>
          </a:p>
          <a:p>
            <a:pPr algn="ctr"/>
            <a:endParaRPr lang="ru-RU" sz="900" b="1" dirty="0" smtClean="0">
              <a:solidFill>
                <a:prstClr val="white"/>
              </a:solidFill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Краски</a:t>
            </a:r>
          </a:p>
          <a:p>
            <a:pPr algn="ctr"/>
            <a:endParaRPr lang="ru-RU" sz="900" b="1" dirty="0">
              <a:solidFill>
                <a:prstClr val="white"/>
              </a:solidFill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Перчатка</a:t>
            </a:r>
          </a:p>
          <a:p>
            <a:pPr algn="ctr"/>
            <a:endParaRPr lang="ru-RU" sz="900" b="1" dirty="0" smtClean="0">
              <a:solidFill>
                <a:prstClr val="white"/>
              </a:solidFill>
              <a:ea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Ц</a:t>
            </a:r>
            <a:r>
              <a:rPr lang="ru-RU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веток </a:t>
            </a:r>
            <a:endParaRPr lang="ru-RU" sz="24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«</a:t>
            </a:r>
            <a:r>
              <a:rPr lang="ru-RU" sz="2000" b="1" dirty="0" smtClean="0"/>
              <a:t>Какую </a:t>
            </a:r>
            <a:r>
              <a:rPr lang="ru-RU" sz="2000" b="1" dirty="0" err="1" smtClean="0"/>
              <a:t>здоровьесберегающую</a:t>
            </a:r>
            <a:r>
              <a:rPr lang="ru-RU" sz="2000" b="1" dirty="0" smtClean="0"/>
              <a:t> технологию они отражает?»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345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5" y="425471"/>
            <a:ext cx="1356343" cy="58518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Ответ 2 -200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5212" y="906865"/>
            <a:ext cx="6987941" cy="367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80"/>
              </a:spcAft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1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) фасоль – сухой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бассейн</a:t>
            </a:r>
            <a:endParaRPr lang="ru-RU" sz="2400" b="1" dirty="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68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</a:rPr>
              <a:t>2) подушечка с травой –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фитотерапия,</a:t>
            </a:r>
            <a:endParaRPr lang="ru-RU" sz="2400" b="1" dirty="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68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</a:rPr>
              <a:t>3) м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узыкальный диск 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– музыкотерапия</a:t>
            </a:r>
          </a:p>
          <a:p>
            <a:pPr algn="ctr">
              <a:spcAft>
                <a:spcPts val="68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</a:rPr>
              <a:t>4) апельсин – ароматерапия</a:t>
            </a:r>
          </a:p>
          <a:p>
            <a:pPr algn="ctr">
              <a:spcAft>
                <a:spcPts val="68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</a:rPr>
              <a:t>5) мыльные пузыри - игры на дыхание</a:t>
            </a:r>
          </a:p>
          <a:p>
            <a:pPr algn="ctr">
              <a:spcAft>
                <a:spcPts val="68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</a:rPr>
              <a:t>6)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краски 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– арт-терапия</a:t>
            </a:r>
          </a:p>
          <a:p>
            <a:pPr algn="ctr">
              <a:spcAft>
                <a:spcPts val="68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</a:rPr>
              <a:t>7) перчатка – пальчиковая гимнастика</a:t>
            </a:r>
          </a:p>
          <a:p>
            <a:pPr algn="ctr">
              <a:spcAft>
                <a:spcPts val="68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</a:rPr>
              <a:t>8) цветок – </a:t>
            </a:r>
            <a:r>
              <a:rPr lang="ru-RU" sz="2400" b="1" dirty="0" err="1">
                <a:latin typeface="+mj-lt"/>
                <a:ea typeface="Times New Roman" panose="02020603050405020304" pitchFamily="18" charset="0"/>
              </a:rPr>
              <a:t>цветотерапия</a:t>
            </a:r>
            <a:r>
              <a:rPr lang="ru-RU" sz="2400" b="1" dirty="0">
                <a:latin typeface="+mj-lt"/>
                <a:ea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147" y="103028"/>
            <a:ext cx="1066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Вопрос 2 – 300 </a:t>
            </a:r>
            <a:r>
              <a:rPr lang="ru-RU" sz="2000" b="1" dirty="0" smtClean="0"/>
              <a:t>Распределите </a:t>
            </a:r>
            <a:r>
              <a:rPr lang="ru-RU" sz="2000" b="1" dirty="0" err="1" smtClean="0"/>
              <a:t>здоровьесберегающие</a:t>
            </a:r>
            <a:r>
              <a:rPr lang="ru-RU" sz="2000" b="1" dirty="0" smtClean="0"/>
              <a:t> технологии в </a:t>
            </a:r>
            <a:r>
              <a:rPr lang="ru-RU" sz="2000" b="1" dirty="0" err="1" smtClean="0"/>
              <a:t>соотвествии</a:t>
            </a:r>
            <a:r>
              <a:rPr lang="ru-RU" sz="2000" b="1" dirty="0" smtClean="0"/>
              <a:t> их применения в режиме дня ДОУ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67091"/>
              </p:ext>
            </p:extLst>
          </p:nvPr>
        </p:nvGraphicFramePr>
        <p:xfrm>
          <a:off x="226423" y="741246"/>
          <a:ext cx="11895908" cy="49937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35393"/>
                <a:gridCol w="7360515"/>
              </a:tblGrid>
              <a:tr h="297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Режимные моменты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Здоровьесберегающие</a:t>
                      </a:r>
                      <a:r>
                        <a:rPr lang="ru-RU" sz="1600" dirty="0" smtClean="0">
                          <a:effectLst/>
                        </a:rPr>
                        <a:t> технологии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139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Утренний прием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139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Завтрак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131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Занятия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27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Самостоятельная деятельность детей, </a:t>
                      </a:r>
                      <a:r>
                        <a:rPr lang="ru-RU" sz="1800" dirty="0" smtClean="0">
                          <a:effectLst/>
                        </a:rPr>
                        <a:t>игры</a:t>
                      </a:r>
                      <a:endParaRPr lang="ru-RU" sz="1800" dirty="0">
                        <a:effectLst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214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Прогулка </a:t>
                      </a: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27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Возвращение с прогулки,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 к </a:t>
                      </a:r>
                      <a:r>
                        <a:rPr lang="ru-RU" sz="1800" dirty="0" smtClean="0">
                          <a:effectLst/>
                        </a:rPr>
                        <a:t>обеду</a:t>
                      </a:r>
                      <a:endParaRPr lang="ru-RU" sz="1800" dirty="0">
                        <a:effectLst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139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Обед</a:t>
                      </a:r>
                      <a:endParaRPr lang="ru-RU" sz="1800" dirty="0">
                        <a:effectLst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170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 ко сну, дневной </a:t>
                      </a:r>
                      <a:r>
                        <a:rPr lang="ru-RU" sz="1800" dirty="0" smtClean="0">
                          <a:effectLst/>
                        </a:rPr>
                        <a:t>сон</a:t>
                      </a:r>
                      <a:endParaRPr lang="ru-RU" sz="1800" dirty="0">
                        <a:effectLst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170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Постепенный </a:t>
                      </a:r>
                      <a:r>
                        <a:rPr lang="ru-RU" sz="1800" dirty="0" smtClean="0">
                          <a:effectLst/>
                        </a:rPr>
                        <a:t>подъем</a:t>
                      </a:r>
                      <a:endParaRPr lang="ru-RU" sz="1800" dirty="0">
                        <a:effectLst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27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Совместная деятельность педагога с </a:t>
                      </a:r>
                      <a:r>
                        <a:rPr lang="ru-RU" sz="1800" dirty="0" smtClean="0">
                          <a:effectLst/>
                        </a:rPr>
                        <a:t>детьми</a:t>
                      </a:r>
                      <a:endParaRPr lang="ru-RU" sz="1800" dirty="0">
                        <a:effectLst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139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Ужин</a:t>
                      </a:r>
                      <a:endParaRPr lang="ru-RU" sz="1800" dirty="0">
                        <a:effectLst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  <a:tr h="26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Самостоятельная деятельность детей, игры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</a:txBody>
                  <a:tcPr marL="25292" marR="25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92" marR="252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32165"/>
              </p:ext>
            </p:extLst>
          </p:nvPr>
        </p:nvGraphicFramePr>
        <p:xfrm>
          <a:off x="125128" y="-194873"/>
          <a:ext cx="12807101" cy="61690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62558"/>
                <a:gridCol w="9844543"/>
              </a:tblGrid>
              <a:tr h="211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Режимные моменты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Здоровьесберегающие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технологии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Утренний прием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Утренняя гимнастика,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музыкального воздействия, технологии воздействия цветом,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психогимнастика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фонетическая и логопедическая ритмика, пальчиковая гимнастика, дыхательная гимнастика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Культурно-гигиенические навыки (как правильно держать ложку, сидеть за столом, пользоваться салфеткой, не разговаривать)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 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динамические паузы,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стретчинг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ритмопластика, музыкотерапия,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гимнастика пальчиковая, гимнастика для глаз, гимнастика дыхательная, физкультурное занятие,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проблемно-игровые (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игротреннинги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игротерапия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коммуникативные игры, беседы, игры по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валеологии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самомассаж, точечный самомассаж.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Самостоятельная деятельность детей, игры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игры, игры по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валеологии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Прогулка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Подвижные игры, упражнения на развитие основных движений (прыжки, метание и т.д.)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Возвращение с прогулки,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обеду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из серии «Здоровье», самомассаж, точечный самомассаж, гимнастика пальчиковая, дыхательная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Культурно-гигиенические навыки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(пользование столовыми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приборами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посадка за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столом, пользоваться салфеткой, не разговаривать)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ко сну, дневной сон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Полоскание полости рта, чистка зубов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Постепенный подъем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гимнастика бодрящая, гимнастика корригирующая, гимнастика ортопедическая.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закаливание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деятельность педагога с детьми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беседы, игры по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валеологии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сказкотерапия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проблемно-игровые (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игротреннинги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игротерапия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коммуникативные игры, самомассаж, точечный самомассаж.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Ужин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Культурно-гигиенические навыки (как правильно держать ложку, сидеть за столом, пользоваться салфеткой, не разговаривать)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Самостоятельначя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детей, игры.</a:t>
                      </a: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Сюжетно-ролевые игры, игры по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валеологии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7" marR="30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6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808" y="905691"/>
            <a:ext cx="73413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Вопрос 3 -100 </a:t>
            </a:r>
          </a:p>
          <a:p>
            <a:pPr algn="ctr"/>
            <a:r>
              <a:rPr lang="ru-RU" sz="3600" b="1" dirty="0" smtClean="0"/>
              <a:t>Назовите принцип взаимодействия с семьей, без которого все попытки наладить отношения с родителями оказываются без успешными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914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Ответ 3- 100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515292" y="1767840"/>
            <a:ext cx="8665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Принцип доверия, партнерства, взаимопонимания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18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620" y="893316"/>
            <a:ext cx="869344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Вопрос 3 – 200</a:t>
            </a:r>
          </a:p>
          <a:p>
            <a:pPr algn="ctr"/>
            <a:r>
              <a:rPr lang="ru-RU" sz="3600" b="1" dirty="0" smtClean="0"/>
              <a:t>Дополните направления в работе с </a:t>
            </a:r>
            <a:r>
              <a:rPr lang="ru-RU" sz="3600" b="1" dirty="0" smtClean="0"/>
              <a:t>семьей, которые  </a:t>
            </a:r>
            <a:r>
              <a:rPr lang="ru-RU" sz="3600" b="1" dirty="0" smtClean="0"/>
              <a:t>существуют в ДОУ:</a:t>
            </a:r>
          </a:p>
          <a:p>
            <a:pPr algn="ctr"/>
            <a:endParaRPr lang="ru-RU" sz="3600" b="1" dirty="0" smtClean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3600" b="1" dirty="0" smtClean="0"/>
              <a:t>Информационно-аналитическое;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3600" b="1" dirty="0" smtClean="0"/>
              <a:t>Наглядно-информационные</a:t>
            </a:r>
          </a:p>
          <a:p>
            <a:pPr algn="ctr"/>
            <a:r>
              <a:rPr lang="ru-RU" sz="3600" b="1" dirty="0" smtClean="0"/>
              <a:t>……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287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Ответ 3 - 200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01620" y="893316"/>
            <a:ext cx="8693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Дополните направления в работе с семьей существуют в ДОУ:</a:t>
            </a:r>
          </a:p>
          <a:p>
            <a:pPr algn="ctr"/>
            <a:endParaRPr lang="ru-RU" sz="3200" b="1" dirty="0" smtClean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3200" b="1" dirty="0" smtClean="0"/>
              <a:t>Информационно-аналитическое;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3200" b="1" dirty="0" smtClean="0"/>
              <a:t>Наглядно-информационные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3200" b="1" dirty="0" smtClean="0"/>
              <a:t>Познавательное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3200" b="1" dirty="0"/>
              <a:t>Д</a:t>
            </a:r>
            <a:r>
              <a:rPr lang="ru-RU" sz="3200" b="1" dirty="0" smtClean="0"/>
              <a:t>осуговое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022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66476" y="120620"/>
            <a:ext cx="7969717" cy="66606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561" y="643222"/>
            <a:ext cx="5477971" cy="54779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9120" y="482593"/>
            <a:ext cx="1541999" cy="6037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Режим дня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6288" y="529081"/>
            <a:ext cx="1663379" cy="624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Правильное питание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36603" y="1368800"/>
            <a:ext cx="1726435" cy="6008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Двигательная активность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33347" y="3706942"/>
            <a:ext cx="1902846" cy="8532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Положительные эмоции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52217" y="5463284"/>
            <a:ext cx="2277320" cy="7557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Профилактика болезней</a:t>
            </a:r>
          </a:p>
          <a:p>
            <a:pPr algn="ctr"/>
            <a:r>
              <a:rPr lang="ru-RU" sz="1600" b="1" dirty="0" smtClean="0"/>
              <a:t>Закаливание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08663" y="1368800"/>
            <a:ext cx="1811383" cy="729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Прогулки на свежем воздухе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11753" y="3877363"/>
            <a:ext cx="1570522" cy="624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Полезные привычки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49370" y="2115211"/>
            <a:ext cx="2528607" cy="51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СОМАТИЧЕСКОЕ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71083" y="2887595"/>
            <a:ext cx="2319689" cy="51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ФИЗИЧЕСКОЕ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2449" y="3654257"/>
            <a:ext cx="3012224" cy="51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СИХОЛОГИЧЕСКОЕ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15539" y="2651293"/>
            <a:ext cx="1570522" cy="624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Личная гигиена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46719" y="2502827"/>
            <a:ext cx="1820091" cy="624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Активный отдых</a:t>
            </a:r>
            <a:endParaRPr lang="ru-RU" sz="16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69088" y="300187"/>
            <a:ext cx="2611753" cy="2137225"/>
          </a:xfrm>
          <a:prstGeom prst="star5">
            <a:avLst>
              <a:gd name="adj" fmla="val 286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11262" y="4501674"/>
            <a:ext cx="2611753" cy="2137225"/>
          </a:xfrm>
          <a:prstGeom prst="star5">
            <a:avLst>
              <a:gd name="adj" fmla="val 286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9498252" y="4355951"/>
            <a:ext cx="2611753" cy="2137225"/>
          </a:xfrm>
          <a:prstGeom prst="star5">
            <a:avLst>
              <a:gd name="adj" fmla="val 286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9625192" y="204482"/>
            <a:ext cx="2611753" cy="2137225"/>
          </a:xfrm>
          <a:prstGeom prst="star5">
            <a:avLst>
              <a:gd name="adj" fmla="val 286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376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349" y="1515291"/>
            <a:ext cx="7715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Вопрос 3 – 300</a:t>
            </a:r>
          </a:p>
          <a:p>
            <a:pPr algn="ctr"/>
            <a:r>
              <a:rPr lang="ru-RU" sz="3600" b="1" dirty="0" smtClean="0"/>
              <a:t>Перечислите формы работы с родителями по сохранению и укрепления здоровья  у детей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359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57" y="5266978"/>
            <a:ext cx="8534400" cy="150706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Ответ 3 - 300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7398" y="210026"/>
            <a:ext cx="1057816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Родительские собрания;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Семинары и консультации для родителей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Конференция с родителями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Наглядный материал для родителей информационные стенды, буклеты, листовки, памятки, внутренняя газета детского сада, стенгазета.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Педагогические беседы с родителями.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Проблемные лекции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Дни здоровья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Туристические походы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Дни открытых дверей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err="1" smtClean="0"/>
              <a:t>Трененги</a:t>
            </a:r>
            <a:endParaRPr lang="ru-RU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Мастер-классы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Спортивные соревнования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Анкетирование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экскурсии</a:t>
            </a:r>
          </a:p>
          <a:p>
            <a:endParaRPr lang="ru-RU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6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66476" y="120620"/>
            <a:ext cx="7969717" cy="66606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561" y="643222"/>
            <a:ext cx="5477971" cy="54779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9120" y="482593"/>
            <a:ext cx="1541999" cy="6037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Режим дня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6288" y="529081"/>
            <a:ext cx="1663379" cy="624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Правильное питание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36603" y="1368800"/>
            <a:ext cx="1726435" cy="6008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Двигательная активность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33347" y="3706942"/>
            <a:ext cx="1902846" cy="8532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Положительные эмоции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52217" y="5463284"/>
            <a:ext cx="2277320" cy="7557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Профилактика болезней</a:t>
            </a:r>
          </a:p>
          <a:p>
            <a:pPr algn="ctr"/>
            <a:r>
              <a:rPr lang="ru-RU" sz="1600" b="1" dirty="0" smtClean="0"/>
              <a:t>Закаливание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08663" y="1368800"/>
            <a:ext cx="1811383" cy="729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Прогулки на свежем воздухе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11753" y="3877363"/>
            <a:ext cx="1570522" cy="624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Полезные привычки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49370" y="2115211"/>
            <a:ext cx="2528607" cy="51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СОМАТИЧЕСКОЕ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71083" y="2887595"/>
            <a:ext cx="2319689" cy="51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ФИЗИЧЕСКОЕ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2449" y="3654257"/>
            <a:ext cx="3012224" cy="51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СИХОЛОГИЧЕСКОЕ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15539" y="2651293"/>
            <a:ext cx="1570522" cy="624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Личная гигиена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46719" y="2502827"/>
            <a:ext cx="1820091" cy="624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Активный отдых</a:t>
            </a:r>
            <a:endParaRPr lang="ru-RU" sz="1600" b="1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42148" y="4367149"/>
            <a:ext cx="2788239" cy="2199114"/>
          </a:xfrm>
          <a:prstGeom prst="star5">
            <a:avLst>
              <a:gd name="adj" fmla="val 286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>
                <a:solidFill>
                  <a:prstClr val="white"/>
                </a:solidFill>
              </a:rPr>
              <a:t>Формы работы с родителями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9625192" y="204482"/>
            <a:ext cx="2611753" cy="2137225"/>
          </a:xfrm>
          <a:prstGeom prst="star5">
            <a:avLst>
              <a:gd name="adj" fmla="val 286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>
                <a:solidFill>
                  <a:prstClr val="white"/>
                </a:solidFill>
              </a:rPr>
              <a:t>Формы оздоровительной работы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-30489" y="100646"/>
            <a:ext cx="2922012" cy="2825815"/>
          </a:xfrm>
          <a:prstGeom prst="star5">
            <a:avLst>
              <a:gd name="adj" fmla="val 286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ЗППС группы, участка, физ. зала</a:t>
            </a:r>
          </a:p>
          <a:p>
            <a:pPr algn="ctr"/>
            <a:r>
              <a:rPr lang="ru-RU" b="1" dirty="0" smtClean="0"/>
              <a:t>(центры здоровья)</a:t>
            </a:r>
            <a:endParaRPr lang="ru-RU" b="1" dirty="0"/>
          </a:p>
        </p:txBody>
      </p:sp>
      <p:sp>
        <p:nvSpPr>
          <p:cNvPr id="23" name="5-конечная звезда 22"/>
          <p:cNvSpPr/>
          <p:nvPr/>
        </p:nvSpPr>
        <p:spPr>
          <a:xfrm>
            <a:off x="9370430" y="4032966"/>
            <a:ext cx="2811243" cy="2533297"/>
          </a:xfrm>
          <a:prstGeom prst="star5">
            <a:avLst>
              <a:gd name="adj" fmla="val 286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Здоровьесберегающие</a:t>
            </a:r>
            <a:r>
              <a:rPr lang="ru-RU" b="1" dirty="0" smtClean="0"/>
              <a:t> технологии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22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рафарет Ромашка для аппликации для вырезания из бума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89" y="390457"/>
            <a:ext cx="5715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2278" y="2865081"/>
            <a:ext cx="105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зож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81180"/>
              </p:ext>
            </p:extLst>
          </p:nvPr>
        </p:nvGraphicFramePr>
        <p:xfrm>
          <a:off x="400594" y="139337"/>
          <a:ext cx="11382103" cy="6392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355"/>
                <a:gridCol w="2742417"/>
                <a:gridCol w="2564048"/>
                <a:gridCol w="2261283"/>
              </a:tblGrid>
              <a:tr h="218585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ЗДОРОВЬЕСБЕРЕГАЮЩАЯ</a:t>
                      </a:r>
                      <a:r>
                        <a:rPr lang="ru-RU" sz="2000" baseline="0" dirty="0" smtClean="0"/>
                        <a:t> ПРЕДМЕТНО-ПРОСТРАНСТВЕННАЯ СРЕДА</a:t>
                      </a:r>
                      <a:endParaRPr lang="ru-RU" sz="20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hlinkClick r:id="rId2" action="ppaction://hlinksldjump"/>
                        </a:rPr>
                        <a:t>100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200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300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2272937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ЗДОРОВЬЕСБЕРЕГАЮЩИЕ ТЕХНОЛОГИИ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>
                          <a:hlinkClick r:id="rId5" action="ppaction://hlinksldjump"/>
                        </a:rPr>
                        <a:t>100</a:t>
                      </a:r>
                      <a:endParaRPr lang="ru-RU" sz="4400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>
                          <a:hlinkClick r:id="rId6" action="ppaction://hlinksldjump"/>
                        </a:rPr>
                        <a:t>200</a:t>
                      </a:r>
                      <a:endParaRPr lang="ru-RU" sz="4400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>
                          <a:hlinkClick r:id="rId7" action="ppaction://hlinksldjump"/>
                        </a:rPr>
                        <a:t>300</a:t>
                      </a:r>
                      <a:endParaRPr lang="ru-RU" sz="4400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193330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РАБОТА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 С РОДИТЕЛЯМИ</a:t>
                      </a:r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>
                          <a:hlinkClick r:id="rId8" action="ppaction://hlinksldjump"/>
                        </a:rPr>
                        <a:t>100</a:t>
                      </a:r>
                      <a:endParaRPr lang="ru-RU" sz="4400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>
                          <a:hlinkClick r:id="rId9" action="ppaction://hlinksldjump"/>
                        </a:rPr>
                        <a:t>200</a:t>
                      </a:r>
                      <a:endParaRPr lang="ru-RU" sz="4400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>
                          <a:hlinkClick r:id="rId10" action="ppaction://hlinksldjump"/>
                        </a:rPr>
                        <a:t>300</a:t>
                      </a:r>
                      <a:endParaRPr lang="ru-RU" sz="4400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8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7" y="182879"/>
            <a:ext cx="117565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Вопрос 1- 100</a:t>
            </a:r>
          </a:p>
          <a:p>
            <a:pPr lvl="0" algn="just"/>
            <a:r>
              <a:rPr lang="ru-RU" sz="2400" b="1" dirty="0" smtClean="0">
                <a:latin typeface="Calibri"/>
              </a:rPr>
              <a:t>Отметьте верные требования </a:t>
            </a:r>
            <a:r>
              <a:rPr lang="ru-RU" sz="2400" b="1" dirty="0">
                <a:latin typeface="Calibri"/>
              </a:rPr>
              <a:t>к развивающей предметно-пространственной среде ДОУ </a:t>
            </a:r>
            <a:r>
              <a:rPr lang="ru-RU" sz="2400" b="1" dirty="0" smtClean="0">
                <a:latin typeface="Calibri"/>
              </a:rPr>
              <a:t>согласно </a:t>
            </a:r>
            <a:r>
              <a:rPr lang="ru-RU" sz="2400" b="1" dirty="0">
                <a:latin typeface="Calibri"/>
              </a:rPr>
              <a:t>в ФГОС </a:t>
            </a:r>
            <a:r>
              <a:rPr lang="ru-RU" sz="2400" b="1" dirty="0" smtClean="0">
                <a:latin typeface="Calibri"/>
              </a:rPr>
              <a:t>ДО:</a:t>
            </a:r>
          </a:p>
          <a:p>
            <a:pPr lvl="0" algn="just"/>
            <a:endParaRPr lang="ru-RU" sz="2400" b="1" dirty="0"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4400" b="1" dirty="0" smtClean="0">
                <a:latin typeface="Calibri"/>
              </a:rPr>
              <a:t> Содержательно-насыщенной</a:t>
            </a:r>
            <a:r>
              <a:rPr lang="ru-RU" sz="4400" dirty="0" smtClean="0">
                <a:latin typeface="Calibri"/>
              </a:rPr>
              <a:t> </a:t>
            </a:r>
            <a:endParaRPr lang="ru-RU" sz="4400" dirty="0"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4400" b="1" dirty="0" smtClean="0">
                <a:latin typeface="Calibri"/>
              </a:rPr>
              <a:t> Трансформируемой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4400" b="1" dirty="0" smtClean="0">
                <a:latin typeface="Calibri"/>
              </a:rPr>
              <a:t>  Развивающей</a:t>
            </a:r>
            <a:endParaRPr lang="ru-RU" sz="4400" b="1" dirty="0"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4400" b="1" dirty="0" smtClean="0">
                <a:latin typeface="Calibri"/>
              </a:rPr>
              <a:t> Полифункциональной </a:t>
            </a:r>
            <a:endParaRPr lang="ru-RU" sz="4400" b="1" dirty="0"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4400" b="1" dirty="0" smtClean="0">
                <a:latin typeface="Calibri"/>
              </a:rPr>
              <a:t> Вариативной</a:t>
            </a:r>
            <a:endParaRPr lang="ru-RU" sz="4400" b="1" dirty="0"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4400" b="1" dirty="0" smtClean="0">
                <a:latin typeface="Calibri"/>
              </a:rPr>
              <a:t> Доступной </a:t>
            </a:r>
            <a:endParaRPr lang="ru-RU" sz="4400" b="1" dirty="0">
              <a:latin typeface="Calibri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4400" b="1" dirty="0" smtClean="0">
                <a:latin typeface="Calibri"/>
              </a:rPr>
              <a:t> Безопасной</a:t>
            </a:r>
            <a:endParaRPr lang="ru-RU" sz="4400" b="1" dirty="0">
              <a:latin typeface="Calibri"/>
            </a:endParaRPr>
          </a:p>
          <a:p>
            <a:pPr lvl="0" algn="just"/>
            <a:endParaRPr lang="ru-RU" sz="24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3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9531" y="566057"/>
            <a:ext cx="93355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1" dirty="0" smtClean="0"/>
              <a:t>Содержательно-насыщенной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1" dirty="0" smtClean="0"/>
              <a:t>Трансформируемой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1" dirty="0" smtClean="0"/>
              <a:t>Полифункциональной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1" dirty="0" smtClean="0"/>
              <a:t>Вариативной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1" dirty="0" smtClean="0"/>
              <a:t>Доступной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400" b="1" dirty="0" smtClean="0"/>
              <a:t>Безопасной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0806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69" y="243841"/>
            <a:ext cx="122181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Вопрос 1 – 200</a:t>
            </a:r>
          </a:p>
          <a:p>
            <a:pPr algn="ctr"/>
            <a:r>
              <a:rPr lang="ru-RU" sz="2800" b="1" dirty="0" smtClean="0"/>
              <a:t>Наполните содержанием центры здоровья в группах и прогулочных участков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86325"/>
              </p:ext>
            </p:extLst>
          </p:nvPr>
        </p:nvGraphicFramePr>
        <p:xfrm>
          <a:off x="383177" y="1477311"/>
          <a:ext cx="11460480" cy="222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240"/>
                <a:gridCol w="5730240"/>
              </a:tblGrid>
              <a:tr h="49082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Содержание Центров здоровья групп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Содержание прогулочных участков</a:t>
                      </a:r>
                      <a:endParaRPr lang="ru-RU" sz="3200" dirty="0"/>
                    </a:p>
                  </a:txBody>
                  <a:tcPr/>
                </a:tc>
              </a:tr>
              <a:tr h="11598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1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35" y="281092"/>
            <a:ext cx="8534400" cy="40688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Ответ 1 - 200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63718"/>
              </p:ext>
            </p:extLst>
          </p:nvPr>
        </p:nvGraphicFramePr>
        <p:xfrm>
          <a:off x="409302" y="413888"/>
          <a:ext cx="1146048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240"/>
                <a:gridCol w="5730240"/>
              </a:tblGrid>
              <a:tr h="3212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Центров здоровья групп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прогулочных участков</a:t>
                      </a:r>
                      <a:endParaRPr lang="ru-RU" dirty="0"/>
                    </a:p>
                  </a:txBody>
                  <a:tcPr/>
                </a:tc>
              </a:tr>
              <a:tr h="4347001">
                <a:tc>
                  <a:txBody>
                    <a:bodyPr/>
                    <a:lstStyle/>
                    <a:p>
                      <a:r>
                        <a:rPr lang="ru-RU" dirty="0" smtClean="0"/>
                        <a:t>•	</a:t>
                      </a:r>
                      <a:r>
                        <a:rPr lang="ru-RU" sz="1400" b="1" dirty="0" smtClean="0"/>
                        <a:t>ростомер;</a:t>
                      </a:r>
                    </a:p>
                    <a:p>
                      <a:r>
                        <a:rPr lang="ru-RU" sz="1400" b="1" dirty="0" smtClean="0"/>
                        <a:t>•	ортопедические коврики;</a:t>
                      </a:r>
                    </a:p>
                    <a:p>
                      <a:r>
                        <a:rPr lang="ru-RU" sz="1400" b="1" dirty="0" smtClean="0"/>
                        <a:t>•	массажные мячики;</a:t>
                      </a:r>
                    </a:p>
                    <a:p>
                      <a:r>
                        <a:rPr lang="ru-RU" sz="1400" b="1" dirty="0" smtClean="0"/>
                        <a:t>•	массажные перчатки (ладошки);</a:t>
                      </a:r>
                    </a:p>
                    <a:p>
                      <a:r>
                        <a:rPr lang="ru-RU" sz="1400" b="1" dirty="0" smtClean="0"/>
                        <a:t>•	пособия для развития дыхания и коррекции зрения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материалы для коррекции настроения и вывода гнева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сюжетно-ролевой игры «Семья», «Больница»;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Игры по </a:t>
                      </a:r>
                      <a:r>
                        <a:rPr lang="ru-RU" sz="1400" b="1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валеологии</a:t>
                      </a:r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Спортивный уголки (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мешочки с крупой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коврики и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массажные ;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бросовый материал  для захвата и перекладывания с места на место стопами и пальцами ног;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нестандартное оборудование,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мячики – ежики,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Мячи разного размера,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кольцеброс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корзина для заброса мячей, мяч на липучке с мишенью, кегли)</a:t>
                      </a:r>
                      <a:endParaRPr lang="ru-RU" sz="1400" b="1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дидактические картинки о первой помощи при небольших травмах: ушибах, царапинах;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Наглядный материал «Режим дня», плакаты о строении тела человека, о профилактике разных болезней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детские энциклопедии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Дорожки здоровья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Оборудование для метания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Оборудование для </a:t>
                      </a:r>
                      <a:r>
                        <a:rPr lang="ru-RU" dirty="0" err="1" smtClean="0"/>
                        <a:t>подлезания</a:t>
                      </a:r>
                      <a:r>
                        <a:rPr lang="ru-RU" dirty="0" smtClean="0"/>
                        <a:t>, перепрыгивания, перешагивания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Оборудование</a:t>
                      </a:r>
                      <a:r>
                        <a:rPr lang="ru-RU" baseline="0" dirty="0" smtClean="0"/>
                        <a:t> для развития равновесия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Оборудование для прыжков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9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09" y="13232"/>
            <a:ext cx="11443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Вопрос 1 – 300 </a:t>
            </a:r>
          </a:p>
          <a:p>
            <a:pPr algn="ctr"/>
            <a:r>
              <a:rPr lang="ru-RU" sz="1600" b="1" dirty="0" smtClean="0"/>
              <a:t>Из предложенных материалов разработайте нестандартное оборудования по физическому развитию, и назовите его цель.</a:t>
            </a:r>
            <a:endParaRPr lang="ru-RU" sz="1600" b="1" dirty="0"/>
          </a:p>
        </p:txBody>
      </p:sp>
      <p:pic>
        <p:nvPicPr>
          <p:cNvPr id="1026" name="Picture 2" descr="Ленты и тесьмы отделочные и прикладны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17568"/>
            <a:ext cx="2779214" cy="20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олее 226 500 работ на тему «мягкая игрушка»: стоковые фот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2" y="2977772"/>
            <a:ext cx="2701099" cy="18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алка | Zombie вики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78" y="3006619"/>
            <a:ext cx="2499032" cy="24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Технологи... каковы Ваши предположения?!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Технологи... каковы Ваши предположения?! | Пикаб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10" y="779639"/>
            <a:ext cx="2616430" cy="19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ластиковые бутылки с водой, изолированные на белом фоне с обтравочным  контуром | Премиум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584" y="603515"/>
            <a:ext cx="2058189" cy="33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Женские тапочки для дома - советы по выбор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10" y="813451"/>
            <a:ext cx="2596683" cy="199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Набор пуговиц для творчества дерево &quot;Большие яркие пуговицы&quot; набор 10 шт  4,8х4,8х0,3 см (4287390) - Купить по цене от 118.00 руб. | Интернет магазин  SIMA-LAND.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49" y="2894406"/>
            <a:ext cx="2199410" cy="219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Фасоль: состав, польза и вред, виды и сорта фасол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29" y="3830481"/>
            <a:ext cx="2738310" cy="27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Обруч пластиковый d=900 м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62" y="4439957"/>
            <a:ext cx="2356464" cy="23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601903"/>
            <a:ext cx="1109754" cy="39249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Ответ 1 -300</a:t>
            </a:r>
            <a:endParaRPr lang="ru-RU" sz="1200" dirty="0"/>
          </a:p>
        </p:txBody>
      </p:sp>
      <p:pic>
        <p:nvPicPr>
          <p:cNvPr id="2054" name="Picture 6" descr="Моталки, моталочки - Фотоотчёты. Воспитателям детских садов, школьным  учителям и педагогам - Маам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465138"/>
            <a:ext cx="3371397" cy="33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Мир детства - 🐝 Бильбоке – старинная французская игра,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Мир детства - 🐝 Бильбоке – старинная французская игра,...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Мир детства - 🐝 Бильбоке – старинная французская игра,...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788" y="386317"/>
            <a:ext cx="3382691" cy="33826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84246" y="3836535"/>
            <a:ext cx="298704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Бильбоке - развивать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глазомер, координацию мелких движений, тренировать предплечье и кисти рук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575" y="3836535"/>
            <a:ext cx="307049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Моталочки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развивать мелкую моторику пальцев рук и ловкость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Ортопедические&quot; тапочки - Страна Ма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81" y="160337"/>
            <a:ext cx="3544863" cy="265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6" descr="Мастер-класс «Массажные тапочки своими руками» (3 фото). Воспитателям  детских садов, школьным учителям и педагогам - Маам.ру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53" y="2505127"/>
            <a:ext cx="2319593" cy="3096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79857" y="2868328"/>
            <a:ext cx="1337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Тапочки для профилактики плоскостопия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932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550</TotalTime>
  <Words>854</Words>
  <Application>Microsoft Office PowerPoint</Application>
  <PresentationFormat>Широкоэкранный</PresentationFormat>
  <Paragraphs>241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 1 - 200</vt:lpstr>
      <vt:lpstr>Презентация PowerPoint</vt:lpstr>
      <vt:lpstr>Ответ 1 -300</vt:lpstr>
      <vt:lpstr>Презентация PowerPoint</vt:lpstr>
      <vt:lpstr>Ответ 2 - 100</vt:lpstr>
      <vt:lpstr>Презентация PowerPoint</vt:lpstr>
      <vt:lpstr>Ответ 2 -200</vt:lpstr>
      <vt:lpstr>Презентация PowerPoint</vt:lpstr>
      <vt:lpstr>Презентация PowerPoint</vt:lpstr>
      <vt:lpstr>Презентация PowerPoint</vt:lpstr>
      <vt:lpstr>Ответ 3- 100</vt:lpstr>
      <vt:lpstr>Презентация PowerPoint</vt:lpstr>
      <vt:lpstr>Ответ 3 - 200</vt:lpstr>
      <vt:lpstr>Презентация PowerPoint</vt:lpstr>
      <vt:lpstr>Ответ 3 - 300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36</cp:revision>
  <dcterms:created xsi:type="dcterms:W3CDTF">2023-12-13T07:03:18Z</dcterms:created>
  <dcterms:modified xsi:type="dcterms:W3CDTF">2023-12-19T07:21:59Z</dcterms:modified>
</cp:coreProperties>
</file>